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0" r:id="rId2"/>
    <p:sldId id="281" r:id="rId3"/>
    <p:sldId id="282" r:id="rId4"/>
    <p:sldId id="301" r:id="rId5"/>
    <p:sldId id="302" r:id="rId6"/>
    <p:sldId id="303" r:id="rId7"/>
    <p:sldId id="286" r:id="rId8"/>
    <p:sldId id="363" r:id="rId9"/>
    <p:sldId id="287" r:id="rId10"/>
    <p:sldId id="290" r:id="rId11"/>
    <p:sldId id="305" r:id="rId12"/>
    <p:sldId id="306" r:id="rId13"/>
    <p:sldId id="307" r:id="rId14"/>
    <p:sldId id="308" r:id="rId15"/>
    <p:sldId id="356" r:id="rId16"/>
    <p:sldId id="357" r:id="rId17"/>
    <p:sldId id="358" r:id="rId18"/>
    <p:sldId id="359" r:id="rId19"/>
    <p:sldId id="294" r:id="rId20"/>
    <p:sldId id="309" r:id="rId21"/>
    <p:sldId id="360" r:id="rId22"/>
    <p:sldId id="361" r:id="rId23"/>
    <p:sldId id="362" r:id="rId24"/>
    <p:sldId id="310" r:id="rId25"/>
    <p:sldId id="311" r:id="rId26"/>
    <p:sldId id="312" r:id="rId27"/>
    <p:sldId id="313" r:id="rId28"/>
    <p:sldId id="314" r:id="rId29"/>
    <p:sldId id="315" r:id="rId30"/>
    <p:sldId id="364" r:id="rId31"/>
    <p:sldId id="316" r:id="rId32"/>
    <p:sldId id="317" r:id="rId33"/>
    <p:sldId id="318" r:id="rId34"/>
    <p:sldId id="319" r:id="rId35"/>
    <p:sldId id="320" r:id="rId36"/>
    <p:sldId id="321" r:id="rId37"/>
    <p:sldId id="322" r:id="rId38"/>
    <p:sldId id="323" r:id="rId39"/>
    <p:sldId id="325" r:id="rId40"/>
    <p:sldId id="354" r:id="rId41"/>
    <p:sldId id="324" r:id="rId42"/>
    <p:sldId id="326" r:id="rId43"/>
    <p:sldId id="327" r:id="rId44"/>
    <p:sldId id="328" r:id="rId45"/>
    <p:sldId id="329" r:id="rId46"/>
    <p:sldId id="355" r:id="rId47"/>
    <p:sldId id="372" r:id="rId48"/>
    <p:sldId id="373" r:id="rId49"/>
    <p:sldId id="330" r:id="rId50"/>
    <p:sldId id="332" r:id="rId51"/>
    <p:sldId id="331" r:id="rId52"/>
    <p:sldId id="333" r:id="rId53"/>
    <p:sldId id="334" r:id="rId54"/>
    <p:sldId id="335" r:id="rId55"/>
    <p:sldId id="376" r:id="rId56"/>
    <p:sldId id="336" r:id="rId57"/>
    <p:sldId id="350" r:id="rId58"/>
    <p:sldId id="377" r:id="rId59"/>
    <p:sldId id="365" r:id="rId60"/>
    <p:sldId id="351" r:id="rId61"/>
    <p:sldId id="368" r:id="rId62"/>
    <p:sldId id="375" r:id="rId63"/>
    <p:sldId id="374" r:id="rId64"/>
    <p:sldId id="367" r:id="rId65"/>
    <p:sldId id="369" r:id="rId66"/>
    <p:sldId id="370" r:id="rId67"/>
    <p:sldId id="371" r:id="rId68"/>
    <p:sldId id="366" r:id="rId69"/>
    <p:sldId id="352" r:id="rId70"/>
    <p:sldId id="353" r:id="rId71"/>
    <p:sldId id="298" r:id="rId7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D28C79"/>
    <a:srgbClr val="FFFFFF"/>
    <a:srgbClr val="AC6672"/>
    <a:srgbClr val="534544"/>
    <a:srgbClr val="FDDAB8"/>
    <a:srgbClr val="121212"/>
    <a:srgbClr val="141D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95250" autoAdjust="0"/>
  </p:normalViewPr>
  <p:slideViewPr>
    <p:cSldViewPr snapToGrid="0">
      <p:cViewPr varScale="1">
        <p:scale>
          <a:sx n="82" d="100"/>
          <a:sy n="82" d="100"/>
        </p:scale>
        <p:origin x="638"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788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矩形 4"/>
          <p:cNvSpPr/>
          <p:nvPr userDrawn="1"/>
        </p:nvSpPr>
        <p:spPr>
          <a:xfrm>
            <a:off x="0" y="2762250"/>
            <a:ext cx="12192000" cy="2990849"/>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892517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矩形 2"/>
          <p:cNvSpPr/>
          <p:nvPr userDrawn="1"/>
        </p:nvSpPr>
        <p:spPr>
          <a:xfrm>
            <a:off x="0" y="3943350"/>
            <a:ext cx="12192000" cy="2914650"/>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976933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
        <p:nvSpPr>
          <p:cNvPr id="2" name="文本框 1"/>
          <p:cNvSpPr txBox="1"/>
          <p:nvPr userDrawn="1"/>
        </p:nvSpPr>
        <p:spPr>
          <a:xfrm>
            <a:off x="4259746" y="3740751"/>
            <a:ext cx="3347390" cy="297454"/>
          </a:xfrm>
          <a:prstGeom prst="rect">
            <a:avLst/>
          </a:prstGeom>
          <a:noFill/>
        </p:spPr>
        <p:txBody>
          <a:bodyPr wrap="none" rtlCol="0">
            <a:spAutoFit/>
          </a:bodyPr>
          <a:lstStyle/>
          <a:p>
            <a:pPr algn="ctr" defTabSz="609585"/>
            <a:r>
              <a:rPr kumimoji="1" lang="zh-CN" altLang="en-US" sz="1333" dirty="0">
                <a:solidFill>
                  <a:prstClr val="black">
                    <a:lumMod val="75000"/>
                    <a:lumOff val="25000"/>
                  </a:prstClr>
                </a:solidFill>
              </a:rPr>
              <a:t>点击</a:t>
            </a:r>
            <a:r>
              <a:rPr kumimoji="1" lang="en-US" altLang="zh-CN" sz="1333" dirty="0">
                <a:solidFill>
                  <a:prstClr val="black">
                    <a:lumMod val="75000"/>
                    <a:lumOff val="25000"/>
                  </a:prstClr>
                </a:solidFill>
              </a:rPr>
              <a:t>Logo</a:t>
            </a:r>
            <a:r>
              <a:rPr kumimoji="1" lang="zh-CN" altLang="en-US" sz="1333" dirty="0">
                <a:solidFill>
                  <a:prstClr val="black">
                    <a:lumMod val="75000"/>
                    <a:lumOff val="25000"/>
                  </a:prstClr>
                </a:solidFill>
              </a:rPr>
              <a:t>获取更多优质模板（放映模式）</a:t>
            </a:r>
          </a:p>
        </p:txBody>
      </p:sp>
      <p:pic>
        <p:nvPicPr>
          <p:cNvPr id="3" name="图片 2">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09441" y="2657355"/>
            <a:ext cx="3048000" cy="402336"/>
          </a:xfrm>
          <a:prstGeom prst="rect">
            <a:avLst/>
          </a:prstGeom>
        </p:spPr>
      </p:pic>
    </p:spTree>
    <p:extLst>
      <p:ext uri="{BB962C8B-B14F-4D97-AF65-F5344CB8AC3E}">
        <p14:creationId xmlns:p14="http://schemas.microsoft.com/office/powerpoint/2010/main" val="95001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449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745907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438187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grpSp>
        <p:nvGrpSpPr>
          <p:cNvPr id="9" name="组合 8"/>
          <p:cNvGrpSpPr/>
          <p:nvPr userDrawn="1"/>
        </p:nvGrpSpPr>
        <p:grpSpPr>
          <a:xfrm>
            <a:off x="2435082" y="-1"/>
            <a:ext cx="2806446" cy="2419351"/>
            <a:chOff x="4038600" y="-1"/>
            <a:chExt cx="3292602" cy="2838451"/>
          </a:xfrm>
        </p:grpSpPr>
        <p:sp>
          <p:nvSpPr>
            <p:cNvPr id="10" name="等腰三角形 9"/>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a:off x="6534105" y="-1"/>
            <a:ext cx="2806446" cy="2419351"/>
            <a:chOff x="4038600" y="-1"/>
            <a:chExt cx="3292602" cy="2838451"/>
          </a:xfrm>
        </p:grpSpPr>
        <p:sp>
          <p:nvSpPr>
            <p:cNvPr id="13" name="等腰三角形 12"/>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userDrawn="1"/>
        </p:nvGrpSpPr>
        <p:grpSpPr>
          <a:xfrm>
            <a:off x="4038600" y="-1"/>
            <a:ext cx="3676650" cy="3169527"/>
            <a:chOff x="4038600" y="-1"/>
            <a:chExt cx="3292602" cy="2838451"/>
          </a:xfrm>
        </p:grpSpPr>
        <p:sp>
          <p:nvSpPr>
            <p:cNvPr id="17" name="等腰三角形 16"/>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8642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6" name="图片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81619" y="2006600"/>
            <a:ext cx="7305640" cy="4851400"/>
          </a:xfrm>
          <a:prstGeom prst="rect">
            <a:avLst/>
          </a:prstGeom>
        </p:spPr>
      </p:pic>
      <p:cxnSp>
        <p:nvCxnSpPr>
          <p:cNvPr id="10" name="直接连接符 9"/>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4" name="流程图: 手动输入 13"/>
          <p:cNvSpPr/>
          <p:nvPr userDrawn="1"/>
        </p:nvSpPr>
        <p:spPr>
          <a:xfrm rot="5400000">
            <a:off x="952500" y="1047750"/>
            <a:ext cx="4857750" cy="6762750"/>
          </a:xfrm>
          <a:prstGeom prst="flowChartManualInp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userDrawn="1"/>
        </p:nvCxnSpPr>
        <p:spPr>
          <a:xfrm>
            <a:off x="5181600" y="2000249"/>
            <a:ext cx="1384300" cy="4927601"/>
          </a:xfrm>
          <a:prstGeom prst="line">
            <a:avLst/>
          </a:prstGeom>
          <a:ln w="101600">
            <a:solidFill>
              <a:srgbClr val="D28C79"/>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384177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4181490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b="13190"/>
          <a:stretch/>
        </p:blipFill>
        <p:spPr>
          <a:xfrm>
            <a:off x="0" y="-1"/>
            <a:ext cx="12192000" cy="6896101"/>
          </a:xfrm>
          <a:prstGeom prst="rect">
            <a:avLst/>
          </a:prstGeom>
        </p:spPr>
      </p:pic>
      <p:sp>
        <p:nvSpPr>
          <p:cNvPr id="4" name="矩形 3"/>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9"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114903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矩形 2"/>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581737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624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2" r:id="rId5"/>
    <p:sldLayoutId id="2147483653" r:id="rId6"/>
    <p:sldLayoutId id="2147483654" r:id="rId7"/>
    <p:sldLayoutId id="2147483666" r:id="rId8"/>
    <p:sldLayoutId id="2147483667" r:id="rId9"/>
    <p:sldLayoutId id="2147483655" r:id="rId10"/>
    <p:sldLayoutId id="2147483668" r:id="rId11"/>
    <p:sldLayoutId id="214748366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2232698" y="1896233"/>
            <a:ext cx="7927300" cy="3139317"/>
          </a:xfrm>
          <a:prstGeom prst="rect">
            <a:avLst/>
          </a:prstGeom>
          <a:noFill/>
        </p:spPr>
        <p:txBody>
          <a:bodyPr wrap="square" lIns="91436" tIns="45718" rIns="91436" bIns="45718" rtlCol="0">
            <a:spAutoFit/>
          </a:bodyPr>
          <a:lstStyle/>
          <a:p>
            <a:pPr algn="ctr"/>
            <a:r>
              <a:rPr kumimoji="1" lang="zh-CN" altLang="en-US" sz="6600" b="1" dirty="0">
                <a:solidFill>
                  <a:schemeClr val="bg1"/>
                </a:solidFill>
              </a:rPr>
              <a:t>软件需求规格说明书评审</a:t>
            </a:r>
            <a:endParaRPr kumimoji="1" lang="en-US" altLang="zh-CN" sz="6600" b="1" dirty="0">
              <a:solidFill>
                <a:schemeClr val="bg1"/>
              </a:solidFill>
            </a:endParaRPr>
          </a:p>
          <a:p>
            <a:pPr algn="ctr"/>
            <a:r>
              <a:rPr kumimoji="1" lang="en-US" altLang="zh-CN" sz="6600" b="1" dirty="0">
                <a:solidFill>
                  <a:schemeClr val="bg1"/>
                </a:solidFill>
              </a:rPr>
              <a:t>PRD2018-G10</a:t>
            </a:r>
            <a:r>
              <a:rPr kumimoji="1" lang="zh-CN" altLang="en-US" sz="6600" b="1" dirty="0">
                <a:solidFill>
                  <a:schemeClr val="bg1"/>
                </a:solidFill>
              </a:rPr>
              <a:t>小组</a:t>
            </a:r>
          </a:p>
        </p:txBody>
      </p:sp>
      <p:sp>
        <p:nvSpPr>
          <p:cNvPr id="6" name="矩形 5"/>
          <p:cNvSpPr/>
          <p:nvPr/>
        </p:nvSpPr>
        <p:spPr>
          <a:xfrm>
            <a:off x="778933" y="1866900"/>
            <a:ext cx="10617199"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42880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3</a:t>
            </a:r>
            <a:endParaRPr lang="zh-CN" altLang="en-US" sz="50000" dirty="0">
              <a:solidFill>
                <a:schemeClr val="bg1"/>
              </a:solidFill>
            </a:endParaRPr>
          </a:p>
        </p:txBody>
      </p:sp>
      <p:sp>
        <p:nvSpPr>
          <p:cNvPr id="6" name="矩形 5">
            <a:extLst>
              <a:ext uri="{FF2B5EF4-FFF2-40B4-BE49-F238E27FC236}">
                <a16:creationId xmlns:a16="http://schemas.microsoft.com/office/drawing/2014/main" id="{A0873E73-823F-44F9-A1E6-4C50ACD6EB05}"/>
              </a:ext>
            </a:extLst>
          </p:cNvPr>
          <p:cNvSpPr/>
          <p:nvPr/>
        </p:nvSpPr>
        <p:spPr>
          <a:xfrm>
            <a:off x="5912100" y="2921169"/>
            <a:ext cx="5570752"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需求获取及确认</a:t>
            </a:r>
          </a:p>
        </p:txBody>
      </p:sp>
    </p:spTree>
    <p:extLst>
      <p:ext uri="{BB962C8B-B14F-4D97-AF65-F5344CB8AC3E}">
        <p14:creationId xmlns:p14="http://schemas.microsoft.com/office/powerpoint/2010/main" val="1515997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13235"/>
            <a:ext cx="11111345" cy="707886"/>
          </a:xfrm>
          <a:prstGeom prst="rect">
            <a:avLst/>
          </a:prstGeom>
        </p:spPr>
        <p:txBody>
          <a:bodyPr wrap="square">
            <a:spAutoFit/>
          </a:bodyPr>
          <a:lstStyle/>
          <a:p>
            <a:r>
              <a:rPr lang="zh-CN" altLang="en-US" sz="4000" b="1" dirty="0"/>
              <a:t>教师需求：</a:t>
            </a:r>
            <a:endParaRPr lang="zh-CN" altLang="zh-CN" sz="4000" b="1" dirty="0"/>
          </a:p>
        </p:txBody>
      </p:sp>
      <p:pic>
        <p:nvPicPr>
          <p:cNvPr id="5" name="图片 4">
            <a:extLst>
              <a:ext uri="{FF2B5EF4-FFF2-40B4-BE49-F238E27FC236}">
                <a16:creationId xmlns:a16="http://schemas.microsoft.com/office/drawing/2014/main" id="{3CEC26AE-575D-4CBF-B2B6-74E056F7CF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9011" y="1549878"/>
            <a:ext cx="5273977" cy="5133025"/>
          </a:xfrm>
          <a:prstGeom prst="rect">
            <a:avLst/>
          </a:prstGeom>
        </p:spPr>
      </p:pic>
    </p:spTree>
    <p:extLst>
      <p:ext uri="{BB962C8B-B14F-4D97-AF65-F5344CB8AC3E}">
        <p14:creationId xmlns:p14="http://schemas.microsoft.com/office/powerpoint/2010/main" val="1300635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学生需求：</a:t>
            </a:r>
            <a:endParaRPr lang="zh-CN" altLang="zh-CN" sz="4000" b="1" dirty="0"/>
          </a:p>
        </p:txBody>
      </p:sp>
      <p:pic>
        <p:nvPicPr>
          <p:cNvPr id="6" name="图片 5">
            <a:extLst>
              <a:ext uri="{FF2B5EF4-FFF2-40B4-BE49-F238E27FC236}">
                <a16:creationId xmlns:a16="http://schemas.microsoft.com/office/drawing/2014/main" id="{BBCF9EBF-ED84-498B-8D14-6A93A193B9DD}"/>
              </a:ext>
            </a:extLst>
          </p:cNvPr>
          <p:cNvPicPr>
            <a:picLocks noChangeAspect="1"/>
          </p:cNvPicPr>
          <p:nvPr/>
        </p:nvPicPr>
        <p:blipFill rotWithShape="1">
          <a:blip r:embed="rId2">
            <a:extLst>
              <a:ext uri="{28A0092B-C50C-407E-A947-70E740481C1C}">
                <a14:useLocalDpi xmlns:a14="http://schemas.microsoft.com/office/drawing/2010/main" val="0"/>
              </a:ext>
            </a:extLst>
          </a:blip>
          <a:srcRect l="-663" t="11766" r="663" b="-7341"/>
          <a:stretch/>
        </p:blipFill>
        <p:spPr>
          <a:xfrm>
            <a:off x="1216893" y="2055043"/>
            <a:ext cx="9493260" cy="4607858"/>
          </a:xfrm>
          <a:prstGeom prst="rect">
            <a:avLst/>
          </a:prstGeom>
        </p:spPr>
      </p:pic>
    </p:spTree>
    <p:extLst>
      <p:ext uri="{BB962C8B-B14F-4D97-AF65-F5344CB8AC3E}">
        <p14:creationId xmlns:p14="http://schemas.microsoft.com/office/powerpoint/2010/main" val="3133870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游客需求：</a:t>
            </a:r>
            <a:endParaRPr lang="zh-CN" altLang="zh-CN" sz="4000" b="1" dirty="0"/>
          </a:p>
        </p:txBody>
      </p:sp>
      <p:pic>
        <p:nvPicPr>
          <p:cNvPr id="5" name="图片 4">
            <a:extLst>
              <a:ext uri="{FF2B5EF4-FFF2-40B4-BE49-F238E27FC236}">
                <a16:creationId xmlns:a16="http://schemas.microsoft.com/office/drawing/2014/main" id="{84731C91-5320-4EFE-9B7A-056922E0B2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3481" y="1348334"/>
            <a:ext cx="4641759" cy="5431846"/>
          </a:xfrm>
          <a:prstGeom prst="rect">
            <a:avLst/>
          </a:prstGeom>
        </p:spPr>
      </p:pic>
    </p:spTree>
    <p:extLst>
      <p:ext uri="{BB962C8B-B14F-4D97-AF65-F5344CB8AC3E}">
        <p14:creationId xmlns:p14="http://schemas.microsoft.com/office/powerpoint/2010/main" val="2967184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5" y="1238606"/>
            <a:ext cx="11111345" cy="707886"/>
          </a:xfrm>
          <a:prstGeom prst="rect">
            <a:avLst/>
          </a:prstGeom>
        </p:spPr>
        <p:txBody>
          <a:bodyPr wrap="square">
            <a:spAutoFit/>
          </a:bodyPr>
          <a:lstStyle/>
          <a:p>
            <a:r>
              <a:rPr lang="zh-CN" altLang="en-US" sz="4000" b="1" dirty="0"/>
              <a:t>管理员需求：</a:t>
            </a:r>
            <a:endParaRPr lang="zh-CN" altLang="zh-CN" sz="4000" b="1" dirty="0"/>
          </a:p>
        </p:txBody>
      </p:sp>
      <p:pic>
        <p:nvPicPr>
          <p:cNvPr id="4" name="图片 3">
            <a:extLst>
              <a:ext uri="{FF2B5EF4-FFF2-40B4-BE49-F238E27FC236}">
                <a16:creationId xmlns:a16="http://schemas.microsoft.com/office/drawing/2014/main" id="{4783A4E7-5385-4B6C-8EEA-5CD89D6874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890" y="1851025"/>
            <a:ext cx="10387735" cy="4847610"/>
          </a:xfrm>
          <a:prstGeom prst="rect">
            <a:avLst/>
          </a:prstGeom>
        </p:spPr>
      </p:pic>
    </p:spTree>
    <p:extLst>
      <p:ext uri="{BB962C8B-B14F-4D97-AF65-F5344CB8AC3E}">
        <p14:creationId xmlns:p14="http://schemas.microsoft.com/office/powerpoint/2010/main" val="1775770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EFA31DF0-DDFF-42EE-BE67-3461713CEF9C}"/>
              </a:ext>
            </a:extLst>
          </p:cNvPr>
          <p:cNvGraphicFramePr>
            <a:graphicFrameLocks noGrp="1"/>
          </p:cNvGraphicFramePr>
          <p:nvPr>
            <p:extLst>
              <p:ext uri="{D42A27DB-BD31-4B8C-83A1-F6EECF244321}">
                <p14:modId xmlns:p14="http://schemas.microsoft.com/office/powerpoint/2010/main" val="2131124064"/>
              </p:ext>
            </p:extLst>
          </p:nvPr>
        </p:nvGraphicFramePr>
        <p:xfrm>
          <a:off x="1338605" y="0"/>
          <a:ext cx="9266549" cy="21420029"/>
        </p:xfrm>
        <a:graphic>
          <a:graphicData uri="http://schemas.openxmlformats.org/drawingml/2006/table">
            <a:tbl>
              <a:tblPr>
                <a:tableStyleId>{5C22544A-7EE6-4342-B048-85BDC9FD1C3A}</a:tableStyleId>
              </a:tblPr>
              <a:tblGrid>
                <a:gridCol w="1289346">
                  <a:extLst>
                    <a:ext uri="{9D8B030D-6E8A-4147-A177-3AD203B41FA5}">
                      <a16:colId xmlns:a16="http://schemas.microsoft.com/office/drawing/2014/main" val="3052557087"/>
                    </a:ext>
                  </a:extLst>
                </a:gridCol>
                <a:gridCol w="3733679">
                  <a:extLst>
                    <a:ext uri="{9D8B030D-6E8A-4147-A177-3AD203B41FA5}">
                      <a16:colId xmlns:a16="http://schemas.microsoft.com/office/drawing/2014/main" val="3721434426"/>
                    </a:ext>
                  </a:extLst>
                </a:gridCol>
                <a:gridCol w="1188117">
                  <a:extLst>
                    <a:ext uri="{9D8B030D-6E8A-4147-A177-3AD203B41FA5}">
                      <a16:colId xmlns:a16="http://schemas.microsoft.com/office/drawing/2014/main" val="3749527895"/>
                    </a:ext>
                  </a:extLst>
                </a:gridCol>
                <a:gridCol w="3055407">
                  <a:extLst>
                    <a:ext uri="{9D8B030D-6E8A-4147-A177-3AD203B41FA5}">
                      <a16:colId xmlns:a16="http://schemas.microsoft.com/office/drawing/2014/main" val="368607702"/>
                    </a:ext>
                  </a:extLst>
                </a:gridCol>
              </a:tblGrid>
              <a:tr h="226292">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理</a:t>
                      </a:r>
                      <a:r>
                        <a:rPr lang="en-US" sz="1800" kern="100">
                          <a:effectLst/>
                        </a:rPr>
                        <a:t>4-504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en-US" sz="1800" kern="100">
                          <a:effectLst/>
                        </a:rPr>
                        <a:t>2018/12/25</a:t>
                      </a:r>
                      <a:endParaRPr lang="zh-CN" sz="1800" kern="100">
                        <a:effectLst/>
                      </a:endParaRPr>
                    </a:p>
                    <a:p>
                      <a:pPr algn="just">
                        <a:spcAft>
                          <a:spcPts val="0"/>
                        </a:spcAft>
                      </a:pPr>
                      <a:r>
                        <a:rPr lang="en-US" sz="1800" kern="100">
                          <a:effectLst/>
                        </a:rPr>
                        <a:t>16.00-16.30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extLst>
                  <a:ext uri="{0D108BD9-81ED-4DB2-BD59-A6C34878D82A}">
                    <a16:rowId xmlns:a16="http://schemas.microsoft.com/office/drawing/2014/main" val="2969878147"/>
                  </a:ext>
                </a:extLst>
              </a:tr>
              <a:tr h="226292">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吴荣欣</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extLst>
                  <a:ext uri="{0D108BD9-81ED-4DB2-BD59-A6C34878D82A}">
                    <a16:rowId xmlns:a16="http://schemas.microsoft.com/office/drawing/2014/main" val="1845079392"/>
                  </a:ext>
                </a:extLst>
              </a:tr>
              <a:tr h="226292">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nchor="ctr"/>
                </a:tc>
                <a:tc gridSpan="3">
                  <a:txBody>
                    <a:bodyPr/>
                    <a:lstStyle/>
                    <a:p>
                      <a:pPr algn="just">
                        <a:spcAft>
                          <a:spcPts val="0"/>
                        </a:spcAft>
                      </a:pPr>
                      <a:r>
                        <a:rPr lang="zh-CN" sz="1800" kern="100">
                          <a:effectLst/>
                        </a:rPr>
                        <a:t>杨枨、黄浩峰、夏昌灏、吴荣欣、叶忠杰、李俊</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43263139"/>
                  </a:ext>
                </a:extLst>
              </a:tr>
              <a:tr h="104860">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19639805"/>
                  </a:ext>
                </a:extLst>
              </a:tr>
              <a:tr h="4631463">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小组根据教师用户代表访谈改进完成界面原型，并且演示给教师代表杨枨，教师代表对上次访谈提出的细节进行确认，并且提出了一些新的需求。</a:t>
                      </a:r>
                    </a:p>
                    <a:p>
                      <a:pPr algn="just">
                        <a:lnSpc>
                          <a:spcPct val="200000"/>
                        </a:lnSpc>
                        <a:spcAft>
                          <a:spcPts val="0"/>
                        </a:spcAft>
                      </a:pPr>
                      <a:r>
                        <a:rPr lang="zh-CN" sz="1800" kern="100" dirty="0">
                          <a:effectLst/>
                        </a:rPr>
                        <a:t>上次提出的需求有：</a:t>
                      </a:r>
                    </a:p>
                    <a:p>
                      <a:pPr marL="342900" lvl="0" indent="-342900" algn="just">
                        <a:lnSpc>
                          <a:spcPct val="200000"/>
                        </a:lnSpc>
                        <a:spcAft>
                          <a:spcPts val="0"/>
                        </a:spcAft>
                        <a:buFont typeface="+mj-lt"/>
                        <a:buAutoNum type="arabicPeriod"/>
                      </a:pPr>
                      <a:r>
                        <a:rPr lang="zh-CN" sz="1800" kern="100" dirty="0">
                          <a:effectLst/>
                        </a:rPr>
                        <a:t>网站公告</a:t>
                      </a:r>
                    </a:p>
                    <a:p>
                      <a:pPr marL="342900" lvl="0" indent="-342900" algn="just">
                        <a:lnSpc>
                          <a:spcPct val="200000"/>
                        </a:lnSpc>
                        <a:spcAft>
                          <a:spcPts val="0"/>
                        </a:spcAft>
                        <a:buFont typeface="+mj-lt"/>
                        <a:buAutoNum type="arabicPeriod"/>
                      </a:pPr>
                      <a:r>
                        <a:rPr lang="zh-CN" sz="1800" kern="100" dirty="0">
                          <a:effectLst/>
                        </a:rPr>
                        <a:t>版权信息</a:t>
                      </a:r>
                    </a:p>
                    <a:p>
                      <a:pPr marL="342900" lvl="0" indent="-342900" algn="just">
                        <a:lnSpc>
                          <a:spcPct val="200000"/>
                        </a:lnSpc>
                        <a:spcAft>
                          <a:spcPts val="0"/>
                        </a:spcAft>
                        <a:buFont typeface="+mj-lt"/>
                        <a:buAutoNum type="arabicPeriod"/>
                      </a:pPr>
                      <a:r>
                        <a:rPr lang="zh-CN" sz="1800" kern="100" dirty="0">
                          <a:effectLst/>
                        </a:rPr>
                        <a:t>个人中心主页信息过少（回帖数，粉丝，新的回帖等信息）</a:t>
                      </a:r>
                    </a:p>
                    <a:p>
                      <a:pPr marL="342900" lvl="0" indent="-342900" algn="just">
                        <a:lnSpc>
                          <a:spcPct val="200000"/>
                        </a:lnSpc>
                        <a:spcAft>
                          <a:spcPts val="0"/>
                        </a:spcAft>
                        <a:buFont typeface="+mj-lt"/>
                        <a:buAutoNum type="arabicPeriod"/>
                      </a:pPr>
                      <a:r>
                        <a:rPr lang="zh-CN" sz="1800" kern="100" dirty="0">
                          <a:effectLst/>
                        </a:rPr>
                        <a:t>课程新增删除（管理员不负责）</a:t>
                      </a:r>
                    </a:p>
                    <a:p>
                      <a:pPr marL="342900" lvl="0" indent="-342900" algn="just">
                        <a:lnSpc>
                          <a:spcPct val="200000"/>
                        </a:lnSpc>
                        <a:spcAft>
                          <a:spcPts val="0"/>
                        </a:spcAft>
                        <a:buFont typeface="+mj-lt"/>
                        <a:buAutoNum type="arabicPeriod"/>
                      </a:pPr>
                      <a:r>
                        <a:rPr lang="zh-CN" sz="1800" kern="100" dirty="0">
                          <a:effectLst/>
                        </a:rPr>
                        <a:t>找回课程管理员负责</a:t>
                      </a:r>
                    </a:p>
                    <a:p>
                      <a:pPr marL="342900" lvl="0" indent="-342900" algn="just">
                        <a:lnSpc>
                          <a:spcPct val="200000"/>
                        </a:lnSpc>
                        <a:spcAft>
                          <a:spcPts val="0"/>
                        </a:spcAft>
                        <a:buFont typeface="+mj-lt"/>
                        <a:buAutoNum type="arabicPeriod"/>
                      </a:pPr>
                      <a:r>
                        <a:rPr lang="zh-CN" sz="1800" kern="100" dirty="0">
                          <a:effectLst/>
                        </a:rPr>
                        <a:t>课程介绍与别的板块平行</a:t>
                      </a:r>
                    </a:p>
                    <a:p>
                      <a:pPr marL="342900" lvl="0" indent="-342900" algn="just">
                        <a:lnSpc>
                          <a:spcPct val="200000"/>
                        </a:lnSpc>
                        <a:spcAft>
                          <a:spcPts val="0"/>
                        </a:spcAft>
                        <a:buFont typeface="+mj-lt"/>
                        <a:buAutoNum type="arabicPeriod"/>
                      </a:pPr>
                      <a:r>
                        <a:rPr lang="zh-CN" sz="1800" kern="100" dirty="0">
                          <a:effectLst/>
                        </a:rPr>
                        <a:t>课程资料分类</a:t>
                      </a:r>
                    </a:p>
                    <a:p>
                      <a:pPr marL="342900" lvl="0" indent="-342900" algn="just">
                        <a:lnSpc>
                          <a:spcPct val="200000"/>
                        </a:lnSpc>
                        <a:spcAft>
                          <a:spcPts val="0"/>
                        </a:spcAft>
                        <a:buFont typeface="+mj-lt"/>
                        <a:buAutoNum type="arabicPeriod"/>
                      </a:pPr>
                      <a:r>
                        <a:rPr lang="zh-CN" sz="1800" kern="100" dirty="0">
                          <a:effectLst/>
                        </a:rPr>
                        <a:t>课程答疑新建答疑放在最上面</a:t>
                      </a:r>
                    </a:p>
                    <a:p>
                      <a:pPr marL="342900" lvl="0" indent="-342900" algn="just">
                        <a:lnSpc>
                          <a:spcPct val="200000"/>
                        </a:lnSpc>
                        <a:spcAft>
                          <a:spcPts val="0"/>
                        </a:spcAft>
                        <a:buFont typeface="+mj-lt"/>
                        <a:buAutoNum type="arabicPeriod"/>
                      </a:pPr>
                      <a:r>
                        <a:rPr lang="zh-CN" sz="1800" kern="100" dirty="0">
                          <a:effectLst/>
                        </a:rPr>
                        <a:t>答疑分类</a:t>
                      </a:r>
                    </a:p>
                    <a:p>
                      <a:pPr marL="342900" lvl="0" indent="-342900" algn="just">
                        <a:lnSpc>
                          <a:spcPct val="200000"/>
                        </a:lnSpc>
                        <a:spcAft>
                          <a:spcPts val="0"/>
                        </a:spcAft>
                        <a:buFont typeface="+mj-lt"/>
                        <a:buAutoNum type="arabicPeriod"/>
                      </a:pPr>
                      <a:r>
                        <a:rPr lang="zh-CN" sz="1800" kern="100" dirty="0">
                          <a:effectLst/>
                        </a:rPr>
                        <a:t>答疑发送内容</a:t>
                      </a:r>
                    </a:p>
                    <a:p>
                      <a:pPr marL="342900" lvl="0" indent="-342900" algn="just">
                        <a:lnSpc>
                          <a:spcPct val="200000"/>
                        </a:lnSpc>
                        <a:spcAft>
                          <a:spcPts val="0"/>
                        </a:spcAft>
                        <a:buFont typeface="+mj-lt"/>
                        <a:buAutoNum type="arabicPeriod"/>
                      </a:pPr>
                      <a:r>
                        <a:rPr lang="zh-CN" sz="1800" kern="100" dirty="0">
                          <a:effectLst/>
                        </a:rPr>
                        <a:t>提前关闭答疑</a:t>
                      </a:r>
                    </a:p>
                    <a:p>
                      <a:pPr marL="342900" lvl="0" indent="-342900" algn="just">
                        <a:lnSpc>
                          <a:spcPct val="200000"/>
                        </a:lnSpc>
                        <a:spcAft>
                          <a:spcPts val="0"/>
                        </a:spcAft>
                        <a:buFont typeface="+mj-lt"/>
                        <a:buAutoNum type="arabicPeriod"/>
                      </a:pPr>
                      <a:r>
                        <a:rPr lang="zh-CN" sz="1800" kern="100" dirty="0">
                          <a:effectLst/>
                        </a:rPr>
                        <a:t>关闭答疑提醒</a:t>
                      </a:r>
                    </a:p>
                    <a:p>
                      <a:pPr marL="342900" lvl="0" indent="-342900" algn="just">
                        <a:lnSpc>
                          <a:spcPct val="200000"/>
                        </a:lnSpc>
                        <a:spcAft>
                          <a:spcPts val="0"/>
                        </a:spcAft>
                        <a:buFont typeface="+mj-lt"/>
                        <a:buAutoNum type="arabicPeriod"/>
                      </a:pPr>
                      <a:r>
                        <a:rPr lang="zh-CN" sz="1800" kern="100" dirty="0">
                          <a:effectLst/>
                        </a:rPr>
                        <a:t>保存附件</a:t>
                      </a:r>
                    </a:p>
                    <a:p>
                      <a:pPr marL="342900" lvl="0" indent="-342900" algn="just">
                        <a:lnSpc>
                          <a:spcPct val="200000"/>
                        </a:lnSpc>
                        <a:spcAft>
                          <a:spcPts val="0"/>
                        </a:spcAft>
                        <a:buFont typeface="+mj-lt"/>
                        <a:buAutoNum type="arabicPeriod"/>
                      </a:pPr>
                      <a:r>
                        <a:rPr lang="zh-CN" sz="1800" kern="100" dirty="0">
                          <a:effectLst/>
                        </a:rPr>
                        <a:t>论坛改名课程交流</a:t>
                      </a:r>
                    </a:p>
                    <a:p>
                      <a:pPr marL="342900" lvl="0" indent="-342900" algn="just">
                        <a:lnSpc>
                          <a:spcPct val="200000"/>
                        </a:lnSpc>
                        <a:spcAft>
                          <a:spcPts val="0"/>
                        </a:spcAft>
                        <a:buFont typeface="+mj-lt"/>
                        <a:buAutoNum type="arabicPeriod"/>
                      </a:pPr>
                      <a:r>
                        <a:rPr lang="zh-CN" sz="1800" kern="100" dirty="0">
                          <a:effectLst/>
                        </a:rPr>
                        <a:t>课程交流设计成论坛子板块</a:t>
                      </a:r>
                    </a:p>
                    <a:p>
                      <a:pPr marL="342900" lvl="0" indent="-342900" algn="just">
                        <a:lnSpc>
                          <a:spcPct val="200000"/>
                        </a:lnSpc>
                        <a:spcAft>
                          <a:spcPts val="0"/>
                        </a:spcAft>
                        <a:buFont typeface="+mj-lt"/>
                        <a:buAutoNum type="arabicPeriod"/>
                      </a:pPr>
                      <a:r>
                        <a:rPr lang="zh-CN" sz="1800" kern="100" dirty="0">
                          <a:effectLst/>
                        </a:rPr>
                        <a:t>相关链接改成课程链接</a:t>
                      </a:r>
                    </a:p>
                    <a:p>
                      <a:pPr marL="342900" lvl="0" indent="-342900" algn="just">
                        <a:lnSpc>
                          <a:spcPct val="200000"/>
                        </a:lnSpc>
                        <a:spcAft>
                          <a:spcPts val="0"/>
                        </a:spcAft>
                        <a:buFont typeface="+mj-lt"/>
                        <a:buAutoNum type="arabicPeriod"/>
                      </a:pPr>
                      <a:r>
                        <a:rPr lang="zh-CN" sz="1800" kern="100" dirty="0">
                          <a:effectLst/>
                        </a:rPr>
                        <a:t>添加链接修改</a:t>
                      </a:r>
                    </a:p>
                    <a:p>
                      <a:pPr marL="342900" lvl="0" indent="-342900" algn="just">
                        <a:lnSpc>
                          <a:spcPct val="200000"/>
                        </a:lnSpc>
                        <a:spcAft>
                          <a:spcPts val="0"/>
                        </a:spcAft>
                        <a:buFont typeface="+mj-lt"/>
                        <a:buAutoNum type="arabicPeriod"/>
                      </a:pPr>
                      <a:r>
                        <a:rPr lang="zh-CN" sz="1800" kern="100" dirty="0">
                          <a:effectLst/>
                        </a:rPr>
                        <a:t>论坛分类</a:t>
                      </a:r>
                    </a:p>
                    <a:p>
                      <a:pPr marL="342900" lvl="0" indent="-342900" algn="just">
                        <a:lnSpc>
                          <a:spcPct val="200000"/>
                        </a:lnSpc>
                        <a:spcAft>
                          <a:spcPts val="0"/>
                        </a:spcAft>
                        <a:buFont typeface="+mj-lt"/>
                        <a:buAutoNum type="arabicPeriod"/>
                      </a:pPr>
                      <a:r>
                        <a:rPr lang="zh-CN" sz="1800" kern="100" dirty="0">
                          <a:effectLst/>
                        </a:rPr>
                        <a:t>点赞数，回复，收藏</a:t>
                      </a:r>
                    </a:p>
                    <a:p>
                      <a:pPr marL="342900" lvl="0" indent="-342900" algn="just">
                        <a:lnSpc>
                          <a:spcPct val="200000"/>
                        </a:lnSpc>
                        <a:spcAft>
                          <a:spcPts val="0"/>
                        </a:spcAft>
                        <a:buFont typeface="+mj-lt"/>
                        <a:buAutoNum type="arabicPeriod"/>
                      </a:pPr>
                      <a:r>
                        <a:rPr lang="zh-CN" sz="1800" kern="100" dirty="0">
                          <a:effectLst/>
                        </a:rPr>
                        <a:t>按照各种数据排序</a:t>
                      </a:r>
                    </a:p>
                    <a:p>
                      <a:pPr marL="342900" lvl="0" indent="-342900" algn="just">
                        <a:lnSpc>
                          <a:spcPct val="200000"/>
                        </a:lnSpc>
                        <a:spcAft>
                          <a:spcPts val="0"/>
                        </a:spcAft>
                        <a:buFont typeface="+mj-lt"/>
                        <a:buAutoNum type="arabicPeriod"/>
                      </a:pPr>
                      <a:r>
                        <a:rPr lang="zh-CN" sz="1800" kern="100" dirty="0">
                          <a:effectLst/>
                        </a:rPr>
                        <a:t>帖子带附件要有标志</a:t>
                      </a:r>
                    </a:p>
                    <a:p>
                      <a:pPr marL="342900" lvl="0" indent="-342900" algn="just">
                        <a:lnSpc>
                          <a:spcPct val="200000"/>
                        </a:lnSpc>
                        <a:spcAft>
                          <a:spcPts val="0"/>
                        </a:spcAft>
                        <a:buFont typeface="+mj-lt"/>
                        <a:buAutoNum type="arabicPeriod"/>
                      </a:pPr>
                      <a:r>
                        <a:rPr lang="zh-CN" sz="1800" kern="100" dirty="0">
                          <a:effectLst/>
                        </a:rPr>
                        <a:t>一层楼，</a:t>
                      </a:r>
                      <a:r>
                        <a:rPr lang="en-US" sz="1800" kern="100" dirty="0">
                          <a:effectLst/>
                        </a:rPr>
                        <a:t>@</a:t>
                      </a:r>
                      <a:r>
                        <a:rPr lang="zh-CN" sz="1800" kern="100" dirty="0">
                          <a:effectLst/>
                        </a:rPr>
                        <a:t>形式</a:t>
                      </a:r>
                    </a:p>
                    <a:p>
                      <a:pPr marL="342900" lvl="0" indent="-342900" algn="just">
                        <a:lnSpc>
                          <a:spcPct val="200000"/>
                        </a:lnSpc>
                        <a:spcAft>
                          <a:spcPts val="0"/>
                        </a:spcAft>
                        <a:buFont typeface="+mj-lt"/>
                        <a:buAutoNum type="arabicPeriod"/>
                      </a:pPr>
                      <a:r>
                        <a:rPr lang="zh-CN" sz="1800" kern="100" dirty="0">
                          <a:effectLst/>
                        </a:rPr>
                        <a:t>一楼的回复按钮</a:t>
                      </a:r>
                    </a:p>
                    <a:p>
                      <a:pPr marL="342900" lvl="0" indent="-342900" algn="just">
                        <a:lnSpc>
                          <a:spcPct val="200000"/>
                        </a:lnSpc>
                        <a:spcAft>
                          <a:spcPts val="0"/>
                        </a:spcAft>
                        <a:buFont typeface="+mj-lt"/>
                        <a:buAutoNum type="arabicPeriod"/>
                      </a:pPr>
                      <a:r>
                        <a:rPr lang="zh-CN" sz="1800" kern="100" dirty="0">
                          <a:effectLst/>
                        </a:rPr>
                        <a:t>附件限制为</a:t>
                      </a:r>
                      <a:r>
                        <a:rPr lang="en-US" sz="1800" kern="100" dirty="0">
                          <a:effectLst/>
                        </a:rPr>
                        <a:t>1</a:t>
                      </a:r>
                      <a:r>
                        <a:rPr lang="zh-CN" sz="1800" kern="100" dirty="0">
                          <a:effectLst/>
                        </a:rPr>
                        <a:t>个</a:t>
                      </a:r>
                    </a:p>
                    <a:p>
                      <a:pPr marL="342900" lvl="0" indent="-342900" algn="just">
                        <a:lnSpc>
                          <a:spcPct val="200000"/>
                        </a:lnSpc>
                        <a:spcAft>
                          <a:spcPts val="0"/>
                        </a:spcAft>
                        <a:buFont typeface="+mj-lt"/>
                        <a:buAutoNum type="arabicPeriod"/>
                      </a:pPr>
                      <a:r>
                        <a:rPr lang="zh-CN" sz="1800" kern="100" dirty="0">
                          <a:effectLst/>
                        </a:rPr>
                        <a:t>搜索结果直接排列，结果只出现链接</a:t>
                      </a:r>
                    </a:p>
                    <a:p>
                      <a:pPr algn="just">
                        <a:lnSpc>
                          <a:spcPct val="200000"/>
                        </a:lnSpc>
                        <a:spcAft>
                          <a:spcPts val="0"/>
                        </a:spcAft>
                      </a:pPr>
                      <a:r>
                        <a:rPr lang="zh-CN" sz="1800" kern="100" dirty="0">
                          <a:effectLst/>
                        </a:rPr>
                        <a:t>全部确认完毕</a:t>
                      </a:r>
                    </a:p>
                    <a:p>
                      <a:pPr algn="just">
                        <a:lnSpc>
                          <a:spcPct val="200000"/>
                        </a:lnSpc>
                        <a:spcAft>
                          <a:spcPts val="0"/>
                        </a:spcAft>
                      </a:pPr>
                      <a:r>
                        <a:rPr lang="zh-CN" sz="1800" kern="100" dirty="0">
                          <a:effectLst/>
                        </a:rPr>
                        <a:t>提出了新的需求有：</a:t>
                      </a:r>
                    </a:p>
                    <a:p>
                      <a:pPr marL="342900" lvl="0" indent="-342900" algn="just">
                        <a:lnSpc>
                          <a:spcPct val="200000"/>
                        </a:lnSpc>
                        <a:spcAft>
                          <a:spcPts val="0"/>
                        </a:spcAft>
                        <a:buFont typeface="+mj-lt"/>
                        <a:buAutoNum type="arabicPeriod"/>
                      </a:pPr>
                      <a:r>
                        <a:rPr lang="zh-CN" sz="1800" kern="100" dirty="0">
                          <a:effectLst/>
                        </a:rPr>
                        <a:t>在教师用户中心主页需要能查看到自己的总粉丝数</a:t>
                      </a:r>
                    </a:p>
                    <a:p>
                      <a:pPr marL="342900" lvl="0" indent="-342900" algn="just">
                        <a:lnSpc>
                          <a:spcPct val="200000"/>
                        </a:lnSpc>
                        <a:spcAft>
                          <a:spcPts val="0"/>
                        </a:spcAft>
                        <a:buFont typeface="+mj-lt"/>
                        <a:buAutoNum type="arabicPeriod"/>
                      </a:pPr>
                      <a:r>
                        <a:rPr lang="zh-CN" sz="1800" kern="100" dirty="0">
                          <a:effectLst/>
                        </a:rPr>
                        <a:t>在教师用户中心主页需要能看到新的收藏</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01069388"/>
                  </a:ext>
                </a:extLst>
              </a:tr>
              <a:tr h="1442801">
                <a:tc gridSpan="4">
                  <a:txBody>
                    <a:bodyPr/>
                    <a:lstStyle/>
                    <a:p>
                      <a:pPr algn="just">
                        <a:lnSpc>
                          <a:spcPct val="200000"/>
                        </a:lnSpc>
                        <a:spcAft>
                          <a:spcPts val="0"/>
                        </a:spcAft>
                      </a:pPr>
                      <a:r>
                        <a:rPr lang="en-US" sz="1800" kern="10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81645297"/>
                  </a:ext>
                </a:extLst>
              </a:tr>
            </a:tbl>
          </a:graphicData>
        </a:graphic>
      </p:graphicFrame>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教师用户代表访谈记录</a:t>
            </a:r>
          </a:p>
        </p:txBody>
      </p:sp>
    </p:spTree>
    <p:extLst>
      <p:ext uri="{BB962C8B-B14F-4D97-AF65-F5344CB8AC3E}">
        <p14:creationId xmlns:p14="http://schemas.microsoft.com/office/powerpoint/2010/main" val="4279578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631490"/>
          </a:xfrm>
          <a:prstGeom prst="rect">
            <a:avLst/>
          </a:prstGeom>
          <a:noFill/>
        </p:spPr>
        <p:txBody>
          <a:bodyPr vert="eaVert" wrap="none" rtlCol="0">
            <a:spAutoFit/>
          </a:bodyPr>
          <a:lstStyle/>
          <a:p>
            <a:r>
              <a:rPr lang="zh-CN" altLang="en-US" dirty="0"/>
              <a:t>管理员用户代表访谈记录</a:t>
            </a:r>
          </a:p>
        </p:txBody>
      </p:sp>
      <p:graphicFrame>
        <p:nvGraphicFramePr>
          <p:cNvPr id="2" name="表格 1">
            <a:extLst>
              <a:ext uri="{FF2B5EF4-FFF2-40B4-BE49-F238E27FC236}">
                <a16:creationId xmlns:a16="http://schemas.microsoft.com/office/drawing/2014/main" id="{2502B858-2260-44DA-A67E-794E69F49AAF}"/>
              </a:ext>
            </a:extLst>
          </p:cNvPr>
          <p:cNvGraphicFramePr>
            <a:graphicFrameLocks noGrp="1"/>
          </p:cNvGraphicFramePr>
          <p:nvPr>
            <p:extLst>
              <p:ext uri="{D42A27DB-BD31-4B8C-83A1-F6EECF244321}">
                <p14:modId xmlns:p14="http://schemas.microsoft.com/office/powerpoint/2010/main" val="587928088"/>
              </p:ext>
            </p:extLst>
          </p:nvPr>
        </p:nvGraphicFramePr>
        <p:xfrm>
          <a:off x="1553183" y="0"/>
          <a:ext cx="9085634" cy="8416973"/>
        </p:xfrm>
        <a:graphic>
          <a:graphicData uri="http://schemas.openxmlformats.org/drawingml/2006/table">
            <a:tbl>
              <a:tblPr>
                <a:tableStyleId>{5C22544A-7EE6-4342-B048-85BDC9FD1C3A}</a:tableStyleId>
              </a:tblPr>
              <a:tblGrid>
                <a:gridCol w="1264173">
                  <a:extLst>
                    <a:ext uri="{9D8B030D-6E8A-4147-A177-3AD203B41FA5}">
                      <a16:colId xmlns:a16="http://schemas.microsoft.com/office/drawing/2014/main" val="531871739"/>
                    </a:ext>
                  </a:extLst>
                </a:gridCol>
                <a:gridCol w="3660783">
                  <a:extLst>
                    <a:ext uri="{9D8B030D-6E8A-4147-A177-3AD203B41FA5}">
                      <a16:colId xmlns:a16="http://schemas.microsoft.com/office/drawing/2014/main" val="2093057257"/>
                    </a:ext>
                  </a:extLst>
                </a:gridCol>
                <a:gridCol w="1164918">
                  <a:extLst>
                    <a:ext uri="{9D8B030D-6E8A-4147-A177-3AD203B41FA5}">
                      <a16:colId xmlns:a16="http://schemas.microsoft.com/office/drawing/2014/main" val="750587449"/>
                    </a:ext>
                  </a:extLst>
                </a:gridCol>
                <a:gridCol w="2995760">
                  <a:extLst>
                    <a:ext uri="{9D8B030D-6E8A-4147-A177-3AD203B41FA5}">
                      <a16:colId xmlns:a16="http://schemas.microsoft.com/office/drawing/2014/main" val="2659259423"/>
                    </a:ext>
                  </a:extLst>
                </a:gridCol>
              </a:tblGrid>
              <a:tr h="778882">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理</a:t>
                      </a:r>
                      <a:r>
                        <a:rPr lang="en-US" sz="1800" kern="100">
                          <a:effectLst/>
                        </a:rPr>
                        <a:t>4-1</a:t>
                      </a:r>
                      <a:r>
                        <a:rPr lang="zh-CN" sz="1800" kern="100">
                          <a:effectLst/>
                        </a:rPr>
                        <a:t>楼</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en-US" sz="1800" kern="100">
                          <a:effectLst/>
                        </a:rPr>
                        <a:t>2018/12/20</a:t>
                      </a:r>
                      <a:endParaRPr lang="zh-CN" sz="1800" kern="100">
                        <a:effectLst/>
                      </a:endParaRPr>
                    </a:p>
                    <a:p>
                      <a:pPr algn="just">
                        <a:spcAft>
                          <a:spcPts val="0"/>
                        </a:spcAft>
                      </a:pPr>
                      <a:r>
                        <a:rPr lang="en-US" sz="1800" kern="100">
                          <a:effectLst/>
                        </a:rPr>
                        <a:t>18.30-19.10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3025072882"/>
                  </a:ext>
                </a:extLst>
              </a:tr>
              <a:tr h="778882">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叶忠杰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1787723524"/>
                  </a:ext>
                </a:extLst>
              </a:tr>
              <a:tr h="778882">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spcAft>
                          <a:spcPts val="0"/>
                        </a:spcAft>
                      </a:pPr>
                      <a:r>
                        <a:rPr lang="zh-CN" sz="1800" kern="100" dirty="0">
                          <a:effectLst/>
                        </a:rPr>
                        <a:t>夏昌灏、叶忠杰、陈尚辉管理员、潘琳管理员</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6868088"/>
                  </a:ext>
                </a:extLst>
              </a:tr>
              <a:tr h="389975">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99688359"/>
                  </a:ext>
                </a:extLst>
              </a:tr>
              <a:tr h="5609982">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小组将网页端的管理员端界面原型给两位管理员演示，管理员根据我们的界面原型提出了以下需要修改的地方：</a:t>
                      </a:r>
                    </a:p>
                    <a:p>
                      <a:pPr marL="342900" lvl="0" indent="-342900" algn="just">
                        <a:lnSpc>
                          <a:spcPct val="200000"/>
                        </a:lnSpc>
                        <a:spcAft>
                          <a:spcPts val="0"/>
                        </a:spcAft>
                        <a:buFont typeface="+mj-lt"/>
                        <a:buAutoNum type="arabicPeriod"/>
                      </a:pPr>
                      <a:r>
                        <a:rPr lang="zh-CN" sz="1800" kern="100" dirty="0">
                          <a:effectLst/>
                        </a:rPr>
                        <a:t>在选择操作目标时，出了单选、复选还要有全选、反选的操作方式</a:t>
                      </a:r>
                    </a:p>
                    <a:p>
                      <a:pPr marL="342900" lvl="0" indent="-342900" algn="just">
                        <a:lnSpc>
                          <a:spcPct val="200000"/>
                        </a:lnSpc>
                        <a:spcAft>
                          <a:spcPts val="0"/>
                        </a:spcAft>
                        <a:buFont typeface="+mj-lt"/>
                        <a:buAutoNum type="arabicPeriod"/>
                      </a:pPr>
                      <a:r>
                        <a:rPr lang="zh-CN" sz="1800" kern="100" dirty="0">
                          <a:effectLst/>
                        </a:rPr>
                        <a:t>将重置密码功能移动到已审核用户管理当中</a:t>
                      </a:r>
                    </a:p>
                    <a:p>
                      <a:pPr marL="342900" lvl="0" indent="-342900" algn="just">
                        <a:lnSpc>
                          <a:spcPct val="200000"/>
                        </a:lnSpc>
                        <a:spcAft>
                          <a:spcPts val="0"/>
                        </a:spcAft>
                        <a:buFont typeface="+mj-lt"/>
                        <a:buAutoNum type="arabicPeriod"/>
                      </a:pPr>
                      <a:r>
                        <a:rPr lang="zh-CN" sz="1800" kern="100" dirty="0">
                          <a:effectLst/>
                        </a:rPr>
                        <a:t>版权页应该由管理员统一管理</a:t>
                      </a:r>
                    </a:p>
                    <a:p>
                      <a:pPr marL="342900" lvl="0" indent="-342900" algn="just">
                        <a:lnSpc>
                          <a:spcPct val="200000"/>
                        </a:lnSpc>
                        <a:spcAft>
                          <a:spcPts val="0"/>
                        </a:spcAft>
                        <a:buFont typeface="+mj-lt"/>
                        <a:buAutoNum type="arabicPeriod"/>
                      </a:pPr>
                      <a:r>
                        <a:rPr lang="zh-CN" sz="1800" kern="100" dirty="0">
                          <a:effectLst/>
                        </a:rPr>
                        <a:t>论坛子模块的添加删除应由管理员管理</a:t>
                      </a:r>
                    </a:p>
                    <a:p>
                      <a:pPr marL="342900" lvl="0" indent="-342900" algn="just">
                        <a:lnSpc>
                          <a:spcPct val="200000"/>
                        </a:lnSpc>
                        <a:spcAft>
                          <a:spcPts val="0"/>
                        </a:spcAft>
                        <a:buFont typeface="+mj-lt"/>
                        <a:buAutoNum type="arabicPeriod"/>
                      </a:pPr>
                      <a:r>
                        <a:rPr lang="zh-CN" sz="1800" kern="100" dirty="0">
                          <a:effectLst/>
                        </a:rPr>
                        <a:t>对帖子要有过滤功能，即在对帖子管理时可以针对关键字进行搜索</a:t>
                      </a:r>
                    </a:p>
                    <a:p>
                      <a:pPr marL="342900" lvl="0" indent="-342900" algn="just">
                        <a:lnSpc>
                          <a:spcPct val="200000"/>
                        </a:lnSpc>
                        <a:spcAft>
                          <a:spcPts val="0"/>
                        </a:spcAft>
                        <a:buFont typeface="+mj-lt"/>
                        <a:buAutoNum type="arabicPeriod"/>
                      </a:pPr>
                      <a:r>
                        <a:rPr lang="zh-CN" sz="1800" kern="100" dirty="0">
                          <a:effectLst/>
                        </a:rPr>
                        <a:t>管理员应该具备所有功能的权限，其他用户的权限不得超过管理员</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41511946"/>
                  </a:ext>
                </a:extLst>
              </a:tr>
            </a:tbl>
          </a:graphicData>
        </a:graphic>
      </p:graphicFrame>
    </p:spTree>
    <p:extLst>
      <p:ext uri="{BB962C8B-B14F-4D97-AF65-F5344CB8AC3E}">
        <p14:creationId xmlns:p14="http://schemas.microsoft.com/office/powerpoint/2010/main" val="15627987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学生用户代表访谈记录</a:t>
            </a:r>
          </a:p>
        </p:txBody>
      </p:sp>
      <p:graphicFrame>
        <p:nvGraphicFramePr>
          <p:cNvPr id="3" name="表格 2">
            <a:extLst>
              <a:ext uri="{FF2B5EF4-FFF2-40B4-BE49-F238E27FC236}">
                <a16:creationId xmlns:a16="http://schemas.microsoft.com/office/drawing/2014/main" id="{CFF496A0-4A32-495B-B73D-1D56DC3ED78C}"/>
              </a:ext>
            </a:extLst>
          </p:cNvPr>
          <p:cNvGraphicFramePr>
            <a:graphicFrameLocks noGrp="1"/>
          </p:cNvGraphicFramePr>
          <p:nvPr>
            <p:extLst>
              <p:ext uri="{D42A27DB-BD31-4B8C-83A1-F6EECF244321}">
                <p14:modId xmlns:p14="http://schemas.microsoft.com/office/powerpoint/2010/main" val="690979111"/>
              </p:ext>
            </p:extLst>
          </p:nvPr>
        </p:nvGraphicFramePr>
        <p:xfrm>
          <a:off x="1702340" y="0"/>
          <a:ext cx="8774349" cy="8187255"/>
        </p:xfrm>
        <a:graphic>
          <a:graphicData uri="http://schemas.openxmlformats.org/drawingml/2006/table">
            <a:tbl>
              <a:tblPr>
                <a:tableStyleId>{5C22544A-7EE6-4342-B048-85BDC9FD1C3A}</a:tableStyleId>
              </a:tblPr>
              <a:tblGrid>
                <a:gridCol w="1220861">
                  <a:extLst>
                    <a:ext uri="{9D8B030D-6E8A-4147-A177-3AD203B41FA5}">
                      <a16:colId xmlns:a16="http://schemas.microsoft.com/office/drawing/2014/main" val="3231566519"/>
                    </a:ext>
                  </a:extLst>
                </a:gridCol>
                <a:gridCol w="3535360">
                  <a:extLst>
                    <a:ext uri="{9D8B030D-6E8A-4147-A177-3AD203B41FA5}">
                      <a16:colId xmlns:a16="http://schemas.microsoft.com/office/drawing/2014/main" val="3532947922"/>
                    </a:ext>
                  </a:extLst>
                </a:gridCol>
                <a:gridCol w="1125005">
                  <a:extLst>
                    <a:ext uri="{9D8B030D-6E8A-4147-A177-3AD203B41FA5}">
                      <a16:colId xmlns:a16="http://schemas.microsoft.com/office/drawing/2014/main" val="4276414569"/>
                    </a:ext>
                  </a:extLst>
                </a:gridCol>
                <a:gridCol w="2893123">
                  <a:extLst>
                    <a:ext uri="{9D8B030D-6E8A-4147-A177-3AD203B41FA5}">
                      <a16:colId xmlns:a16="http://schemas.microsoft.com/office/drawing/2014/main" val="574928890"/>
                    </a:ext>
                  </a:extLst>
                </a:gridCol>
              </a:tblGrid>
              <a:tr h="794990">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弘毅</a:t>
                      </a:r>
                      <a:r>
                        <a:rPr lang="en-US" sz="1800" kern="100">
                          <a:effectLst/>
                        </a:rPr>
                        <a:t>1-6</a:t>
                      </a:r>
                      <a:r>
                        <a:rPr lang="zh-CN" sz="1800" kern="100">
                          <a:effectLst/>
                        </a:rPr>
                        <a:t>楼</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en-US" sz="1800" kern="100">
                          <a:effectLst/>
                        </a:rPr>
                        <a:t>2018/12/15</a:t>
                      </a:r>
                      <a:endParaRPr lang="zh-CN" sz="1800" kern="100">
                        <a:effectLst/>
                      </a:endParaRPr>
                    </a:p>
                    <a:p>
                      <a:pPr algn="just">
                        <a:spcAft>
                          <a:spcPts val="0"/>
                        </a:spcAft>
                      </a:pPr>
                      <a:r>
                        <a:rPr lang="en-US" sz="1800" kern="100">
                          <a:effectLst/>
                        </a:rPr>
                        <a:t>18.00-19.00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extLst>
                  <a:ext uri="{0D108BD9-81ED-4DB2-BD59-A6C34878D82A}">
                    <a16:rowId xmlns:a16="http://schemas.microsoft.com/office/drawing/2014/main" val="1616750326"/>
                  </a:ext>
                </a:extLst>
              </a:tr>
              <a:tr h="368720">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黄浩峰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李俊</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extLst>
                  <a:ext uri="{0D108BD9-81ED-4DB2-BD59-A6C34878D82A}">
                    <a16:rowId xmlns:a16="http://schemas.microsoft.com/office/drawing/2014/main" val="1732569253"/>
                  </a:ext>
                </a:extLst>
              </a:tr>
              <a:tr h="494830">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nchor="ctr"/>
                </a:tc>
                <a:tc gridSpan="3">
                  <a:txBody>
                    <a:bodyPr/>
                    <a:lstStyle/>
                    <a:p>
                      <a:pPr algn="just">
                        <a:spcAft>
                          <a:spcPts val="0"/>
                        </a:spcAft>
                      </a:pPr>
                      <a:r>
                        <a:rPr lang="zh-CN" sz="1800" kern="100" dirty="0">
                          <a:effectLst/>
                        </a:rPr>
                        <a:t>黄浩峰、李俊、王飞</a:t>
                      </a:r>
                      <a:r>
                        <a:rPr lang="zh-CN" altLang="en-US" sz="1800" kern="100" dirty="0">
                          <a:effectLst/>
                        </a:rPr>
                        <a:t>钢</a:t>
                      </a:r>
                      <a:r>
                        <a:rPr lang="zh-CN" sz="1800" kern="100" dirty="0">
                          <a:effectLst/>
                        </a:rPr>
                        <a:t>学生用户</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66010762"/>
                  </a:ext>
                </a:extLst>
              </a:tr>
              <a:tr h="392320">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19517910"/>
                  </a:ext>
                </a:extLst>
              </a:tr>
              <a:tr h="5643719">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小组将网页端的学生端界面原型给王飞刚学生用户演示，记录王飞钢学生用户根据我们的界面原型提出了以下需要修改的地方：</a:t>
                      </a:r>
                    </a:p>
                    <a:p>
                      <a:pPr marL="342900" lvl="0" indent="-342900" algn="just">
                        <a:lnSpc>
                          <a:spcPct val="200000"/>
                        </a:lnSpc>
                        <a:spcAft>
                          <a:spcPts val="0"/>
                        </a:spcAft>
                        <a:buFont typeface="+mj-lt"/>
                        <a:buAutoNum type="arabicPeriod"/>
                      </a:pPr>
                      <a:r>
                        <a:rPr lang="zh-CN" sz="1800" kern="100" dirty="0">
                          <a:effectLst/>
                        </a:rPr>
                        <a:t>修改密码分为重置密码和忘记密码两种情况</a:t>
                      </a:r>
                      <a:r>
                        <a:rPr lang="en-US" sz="1800" kern="100" dirty="0">
                          <a:effectLst/>
                        </a:rPr>
                        <a:t>.</a:t>
                      </a:r>
                      <a:r>
                        <a:rPr lang="zh-CN" sz="1800" kern="100" dirty="0">
                          <a:effectLst/>
                        </a:rPr>
                        <a:t>重置密码需要登陆进入个人中心完成操作</a:t>
                      </a:r>
                      <a:r>
                        <a:rPr lang="en-US" sz="1800" kern="100" dirty="0">
                          <a:effectLst/>
                        </a:rPr>
                        <a:t>,</a:t>
                      </a:r>
                      <a:r>
                        <a:rPr lang="zh-CN" sz="1800" kern="100" dirty="0">
                          <a:effectLst/>
                        </a:rPr>
                        <a:t>而忘记密码应在登陆界面予以体现</a:t>
                      </a:r>
                    </a:p>
                    <a:p>
                      <a:pPr marL="342900" lvl="0" indent="-342900" algn="just">
                        <a:lnSpc>
                          <a:spcPct val="200000"/>
                        </a:lnSpc>
                        <a:spcAft>
                          <a:spcPts val="0"/>
                        </a:spcAft>
                        <a:buFont typeface="+mj-lt"/>
                        <a:buAutoNum type="arabicPeriod"/>
                      </a:pPr>
                      <a:r>
                        <a:rPr lang="zh-CN" sz="1800" kern="100" dirty="0">
                          <a:effectLst/>
                        </a:rPr>
                        <a:t>教师模块</a:t>
                      </a:r>
                      <a:r>
                        <a:rPr lang="en-US" sz="1800" kern="100" dirty="0">
                          <a:effectLst/>
                        </a:rPr>
                        <a:t>:</a:t>
                      </a:r>
                      <a:r>
                        <a:rPr lang="zh-CN" sz="1800" kern="100" dirty="0">
                          <a:effectLst/>
                        </a:rPr>
                        <a:t>对于喜爱的教师</a:t>
                      </a:r>
                      <a:r>
                        <a:rPr lang="en-US" sz="1800" kern="100" dirty="0">
                          <a:effectLst/>
                        </a:rPr>
                        <a:t>,</a:t>
                      </a:r>
                      <a:r>
                        <a:rPr lang="zh-CN" sz="1800" kern="100" dirty="0">
                          <a:effectLst/>
                        </a:rPr>
                        <a:t>应有关注追踪其最新动态功能</a:t>
                      </a:r>
                      <a:r>
                        <a:rPr lang="en-US" sz="1800" kern="100" dirty="0">
                          <a:effectLst/>
                        </a:rPr>
                        <a:t>.</a:t>
                      </a:r>
                      <a:r>
                        <a:rPr lang="zh-CN" sz="1800" kern="100" dirty="0">
                          <a:effectLst/>
                        </a:rPr>
                        <a:t>教学心得和课程应有热门教学心得和热门课程</a:t>
                      </a:r>
                      <a:r>
                        <a:rPr lang="en-US" sz="1800" kern="100" dirty="0">
                          <a:effectLst/>
                        </a:rPr>
                        <a:t>,</a:t>
                      </a:r>
                      <a:r>
                        <a:rPr lang="zh-CN" sz="1800" kern="100" dirty="0">
                          <a:effectLst/>
                        </a:rPr>
                        <a:t>便于学习路径的感悟和了解教师精品课程教学强项</a:t>
                      </a:r>
                    </a:p>
                    <a:p>
                      <a:pPr marL="342900" lvl="0" indent="-342900" algn="just">
                        <a:lnSpc>
                          <a:spcPct val="200000"/>
                        </a:lnSpc>
                        <a:spcAft>
                          <a:spcPts val="0"/>
                        </a:spcAft>
                        <a:buFont typeface="+mj-lt"/>
                        <a:buAutoNum type="arabicPeriod"/>
                      </a:pPr>
                      <a:r>
                        <a:rPr lang="zh-CN" sz="1800" kern="100" dirty="0">
                          <a:effectLst/>
                        </a:rPr>
                        <a:t>课程中课程交流模块</a:t>
                      </a:r>
                      <a:r>
                        <a:rPr lang="en-US" sz="1800" kern="100" dirty="0">
                          <a:effectLst/>
                        </a:rPr>
                        <a:t>:</a:t>
                      </a:r>
                      <a:r>
                        <a:rPr lang="zh-CN" sz="1800" kern="100" dirty="0">
                          <a:effectLst/>
                        </a:rPr>
                        <a:t>以论坛子版块的方式进行</a:t>
                      </a:r>
                      <a:r>
                        <a:rPr lang="en-US" sz="1800" kern="100" dirty="0">
                          <a:effectLst/>
                        </a:rPr>
                        <a:t>,</a:t>
                      </a:r>
                      <a:endParaRPr lang="zh-CN" sz="1800" kern="100" dirty="0">
                        <a:effectLst/>
                      </a:endParaRPr>
                    </a:p>
                    <a:p>
                      <a:pPr marL="342900" lvl="0" indent="-342900" algn="just">
                        <a:lnSpc>
                          <a:spcPct val="200000"/>
                        </a:lnSpc>
                        <a:spcAft>
                          <a:spcPts val="0"/>
                        </a:spcAft>
                        <a:buFont typeface="+mj-lt"/>
                        <a:buAutoNum type="arabicPeriod"/>
                      </a:pPr>
                      <a:r>
                        <a:rPr lang="zh-CN" sz="1800" kern="100" dirty="0">
                          <a:effectLst/>
                        </a:rPr>
                        <a:t>学生个人中心应有我的论坛</a:t>
                      </a:r>
                      <a:r>
                        <a:rPr lang="en-US" sz="1800" kern="100" dirty="0">
                          <a:effectLst/>
                        </a:rPr>
                        <a:t>,</a:t>
                      </a:r>
                      <a:r>
                        <a:rPr lang="zh-CN" sz="1800" kern="100" dirty="0">
                          <a:effectLst/>
                        </a:rPr>
                        <a:t>这样方便快捷</a:t>
                      </a:r>
                      <a:r>
                        <a:rPr lang="en-US" sz="1800" kern="100" dirty="0">
                          <a:effectLst/>
                        </a:rPr>
                        <a:t>.</a:t>
                      </a:r>
                      <a:r>
                        <a:rPr lang="zh-CN" sz="1800" kern="100" dirty="0">
                          <a:effectLst/>
                        </a:rPr>
                        <a:t>使得不用进入论坛查看动态</a:t>
                      </a:r>
                      <a:r>
                        <a:rPr lang="en-US" sz="1800" kern="100" dirty="0">
                          <a:effectLst/>
                        </a:rPr>
                        <a:t>,</a:t>
                      </a:r>
                      <a:r>
                        <a:rPr lang="zh-CN" sz="1800" kern="100" dirty="0">
                          <a:effectLst/>
                        </a:rPr>
                        <a:t>更符合用户习惯</a:t>
                      </a:r>
                    </a:p>
                    <a:p>
                      <a:pPr marL="342900" lvl="0" indent="-342900" algn="just">
                        <a:lnSpc>
                          <a:spcPct val="200000"/>
                        </a:lnSpc>
                        <a:spcAft>
                          <a:spcPts val="0"/>
                        </a:spcAft>
                        <a:buFont typeface="+mj-lt"/>
                        <a:buAutoNum type="arabicPeriod"/>
                      </a:pPr>
                      <a:r>
                        <a:rPr lang="zh-CN" sz="1800" kern="100" dirty="0">
                          <a:effectLst/>
                        </a:rPr>
                        <a:t>答疑应具有时间列表</a:t>
                      </a:r>
                      <a:r>
                        <a:rPr lang="en-US" sz="1800" kern="100" dirty="0">
                          <a:effectLst/>
                        </a:rPr>
                        <a:t>,</a:t>
                      </a:r>
                      <a:r>
                        <a:rPr lang="zh-CN" sz="1800" kern="100" dirty="0">
                          <a:effectLst/>
                        </a:rPr>
                        <a:t>根据已答疑 正在答疑 即将开始进行分类</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95986403"/>
                  </a:ext>
                </a:extLst>
              </a:tr>
            </a:tbl>
          </a:graphicData>
        </a:graphic>
      </p:graphicFrame>
    </p:spTree>
    <p:extLst>
      <p:ext uri="{BB962C8B-B14F-4D97-AF65-F5344CB8AC3E}">
        <p14:creationId xmlns:p14="http://schemas.microsoft.com/office/powerpoint/2010/main" val="2828839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游客用户代表访谈记录</a:t>
            </a:r>
          </a:p>
        </p:txBody>
      </p:sp>
      <p:graphicFrame>
        <p:nvGraphicFramePr>
          <p:cNvPr id="2" name="表格 1">
            <a:extLst>
              <a:ext uri="{FF2B5EF4-FFF2-40B4-BE49-F238E27FC236}">
                <a16:creationId xmlns:a16="http://schemas.microsoft.com/office/drawing/2014/main" id="{2502B858-2260-44DA-A67E-794E69F49AAF}"/>
              </a:ext>
            </a:extLst>
          </p:cNvPr>
          <p:cNvGraphicFramePr>
            <a:graphicFrameLocks noGrp="1"/>
          </p:cNvGraphicFramePr>
          <p:nvPr>
            <p:extLst>
              <p:ext uri="{D42A27DB-BD31-4B8C-83A1-F6EECF244321}">
                <p14:modId xmlns:p14="http://schemas.microsoft.com/office/powerpoint/2010/main" val="2704379900"/>
              </p:ext>
            </p:extLst>
          </p:nvPr>
        </p:nvGraphicFramePr>
        <p:xfrm>
          <a:off x="1553183" y="2"/>
          <a:ext cx="9085634" cy="6849708"/>
        </p:xfrm>
        <a:graphic>
          <a:graphicData uri="http://schemas.openxmlformats.org/drawingml/2006/table">
            <a:tbl>
              <a:tblPr>
                <a:tableStyleId>{5C22544A-7EE6-4342-B048-85BDC9FD1C3A}</a:tableStyleId>
              </a:tblPr>
              <a:tblGrid>
                <a:gridCol w="1264173">
                  <a:extLst>
                    <a:ext uri="{9D8B030D-6E8A-4147-A177-3AD203B41FA5}">
                      <a16:colId xmlns:a16="http://schemas.microsoft.com/office/drawing/2014/main" val="531871739"/>
                    </a:ext>
                  </a:extLst>
                </a:gridCol>
                <a:gridCol w="3660783">
                  <a:extLst>
                    <a:ext uri="{9D8B030D-6E8A-4147-A177-3AD203B41FA5}">
                      <a16:colId xmlns:a16="http://schemas.microsoft.com/office/drawing/2014/main" val="2093057257"/>
                    </a:ext>
                  </a:extLst>
                </a:gridCol>
                <a:gridCol w="1164918">
                  <a:extLst>
                    <a:ext uri="{9D8B030D-6E8A-4147-A177-3AD203B41FA5}">
                      <a16:colId xmlns:a16="http://schemas.microsoft.com/office/drawing/2014/main" val="750587449"/>
                    </a:ext>
                  </a:extLst>
                </a:gridCol>
                <a:gridCol w="2995760">
                  <a:extLst>
                    <a:ext uri="{9D8B030D-6E8A-4147-A177-3AD203B41FA5}">
                      <a16:colId xmlns:a16="http://schemas.microsoft.com/office/drawing/2014/main" val="2659259423"/>
                    </a:ext>
                  </a:extLst>
                </a:gridCol>
              </a:tblGrid>
              <a:tr h="625268">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dirty="0">
                          <a:effectLst/>
                        </a:rPr>
                        <a:t>理</a:t>
                      </a:r>
                      <a:r>
                        <a:rPr lang="en-US" sz="1800" kern="100" dirty="0">
                          <a:effectLst/>
                        </a:rPr>
                        <a:t>4-1</a:t>
                      </a:r>
                      <a:r>
                        <a:rPr lang="zh-CN" sz="1800" kern="100" dirty="0">
                          <a:effectLst/>
                        </a:rPr>
                        <a:t>楼</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dirty="0">
                          <a:effectLst/>
                        </a:rPr>
                        <a:t>访谈时间</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en-US" sz="1800" kern="100">
                          <a:effectLst/>
                        </a:rPr>
                        <a:t>2018/12/20</a:t>
                      </a:r>
                      <a:endParaRPr lang="zh-CN" sz="1800" kern="100">
                        <a:effectLst/>
                      </a:endParaRPr>
                    </a:p>
                    <a:p>
                      <a:pPr algn="just">
                        <a:spcAft>
                          <a:spcPts val="0"/>
                        </a:spcAft>
                      </a:pPr>
                      <a:r>
                        <a:rPr lang="en-US" sz="1800" kern="100">
                          <a:effectLst/>
                        </a:rPr>
                        <a:t>18.30-19.10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3025072882"/>
                  </a:ext>
                </a:extLst>
              </a:tr>
              <a:tr h="625268">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dirty="0">
                          <a:effectLst/>
                        </a:rPr>
                        <a:t>记录人</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叶忠杰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1787723524"/>
                  </a:ext>
                </a:extLst>
              </a:tr>
              <a:tr h="625268">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spcAft>
                          <a:spcPts val="0"/>
                        </a:spcAft>
                      </a:pPr>
                      <a:r>
                        <a:rPr lang="zh-CN" sz="1800" kern="100" dirty="0">
                          <a:effectLst/>
                        </a:rPr>
                        <a:t>夏昌灏、叶忠杰、</a:t>
                      </a:r>
                      <a:r>
                        <a:rPr lang="zh-CN" altLang="en-US" sz="1800" kern="100" dirty="0">
                          <a:effectLst/>
                        </a:rPr>
                        <a:t>胡锦波、黄浩峰、李俊、吴荣欣</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6868088"/>
                  </a:ext>
                </a:extLst>
              </a:tr>
              <a:tr h="379655">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lnSpc>
                          <a:spcPct val="200000"/>
                        </a:lnSpc>
                        <a:spcAft>
                          <a:spcPts val="0"/>
                        </a:spcAft>
                      </a:pPr>
                      <a:r>
                        <a:rPr lang="en-US" sz="1800" kern="10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99688359"/>
                  </a:ext>
                </a:extLst>
              </a:tr>
              <a:tr h="4503559">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a:t>
                      </a:r>
                      <a:r>
                        <a:rPr lang="zh-CN" altLang="en-US" sz="1800" kern="100" dirty="0">
                          <a:effectLst/>
                        </a:rPr>
                        <a:t>和移动端</a:t>
                      </a:r>
                      <a:r>
                        <a:rPr lang="zh-CN" sz="1800" kern="100" dirty="0">
                          <a:effectLst/>
                        </a:rPr>
                        <a:t>的</a:t>
                      </a:r>
                      <a:r>
                        <a:rPr lang="zh-CN" altLang="en-US" sz="1800" kern="100" dirty="0">
                          <a:effectLst/>
                        </a:rPr>
                        <a:t>游客端</a:t>
                      </a:r>
                      <a:r>
                        <a:rPr lang="zh-CN" sz="1800" kern="100" dirty="0">
                          <a:effectLst/>
                        </a:rPr>
                        <a:t>界面原型给</a:t>
                      </a:r>
                      <a:r>
                        <a:rPr lang="zh-CN" altLang="en-US" sz="1800" kern="100" dirty="0">
                          <a:effectLst/>
                        </a:rPr>
                        <a:t>胡锦波同学</a:t>
                      </a:r>
                      <a:r>
                        <a:rPr lang="zh-CN" sz="1800" kern="100" dirty="0">
                          <a:effectLst/>
                        </a:rPr>
                        <a:t>演示，</a:t>
                      </a:r>
                      <a:r>
                        <a:rPr lang="zh-CN" altLang="en-US" sz="1800" kern="100" dirty="0">
                          <a:effectLst/>
                        </a:rPr>
                        <a:t>胡锦波同学</a:t>
                      </a:r>
                      <a:r>
                        <a:rPr lang="zh-CN" sz="1800" kern="100" dirty="0">
                          <a:effectLst/>
                        </a:rPr>
                        <a:t>根据我们的界面原型提出了以下需要修改的地方：</a:t>
                      </a:r>
                    </a:p>
                    <a:p>
                      <a:pPr marL="342900" lvl="0" indent="-342900" algn="just">
                        <a:lnSpc>
                          <a:spcPct val="200000"/>
                        </a:lnSpc>
                        <a:spcAft>
                          <a:spcPts val="0"/>
                        </a:spcAft>
                        <a:buFont typeface="+mj-lt"/>
                        <a:buAutoNum type="arabicPeriod"/>
                      </a:pPr>
                      <a:r>
                        <a:rPr lang="zh-CN" altLang="en-US" sz="1800" kern="100" dirty="0">
                          <a:effectLst/>
                        </a:rPr>
                        <a:t>期望有更多的教师介绍信息</a:t>
                      </a:r>
                      <a:endParaRPr lang="en-US" altLang="zh-CN" sz="1800" kern="100" dirty="0">
                        <a:effectLst/>
                      </a:endParaRPr>
                    </a:p>
                    <a:p>
                      <a:pPr marL="342900" lvl="0" indent="-342900" algn="just">
                        <a:lnSpc>
                          <a:spcPct val="200000"/>
                        </a:lnSpc>
                        <a:spcAft>
                          <a:spcPts val="0"/>
                        </a:spcAft>
                        <a:buFont typeface="+mj-lt"/>
                        <a:buAutoNum type="arabicPeriod"/>
                      </a:pPr>
                      <a:r>
                        <a:rPr lang="zh-CN" altLang="en-US" sz="1800" kern="100" dirty="0">
                          <a:effectLst/>
                        </a:rPr>
                        <a:t>期望有更多的课程介绍信息</a:t>
                      </a:r>
                      <a:endParaRPr lang="zh-CN" sz="1800" kern="100" dirty="0">
                        <a:effectLst/>
                      </a:endParaRPr>
                    </a:p>
                  </a:txBody>
                  <a:tcPr marL="35457" marR="35457"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41511946"/>
                  </a:ext>
                </a:extLst>
              </a:tr>
            </a:tbl>
          </a:graphicData>
        </a:graphic>
      </p:graphicFrame>
    </p:spTree>
    <p:extLst>
      <p:ext uri="{BB962C8B-B14F-4D97-AF65-F5344CB8AC3E}">
        <p14:creationId xmlns:p14="http://schemas.microsoft.com/office/powerpoint/2010/main" val="319073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4</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界面原型</a:t>
            </a:r>
          </a:p>
        </p:txBody>
      </p:sp>
    </p:spTree>
    <p:extLst>
      <p:ext uri="{BB962C8B-B14F-4D97-AF65-F5344CB8AC3E}">
        <p14:creationId xmlns:p14="http://schemas.microsoft.com/office/powerpoint/2010/main" val="2083023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56715" y="791521"/>
            <a:ext cx="3358533" cy="923330"/>
          </a:xfrm>
          <a:prstGeom prst="rect">
            <a:avLst/>
          </a:prstGeom>
          <a:noFill/>
        </p:spPr>
        <p:txBody>
          <a:bodyPr wrap="square" rtlCol="0">
            <a:spAutoFit/>
          </a:bodyPr>
          <a:lstStyle/>
          <a:p>
            <a:r>
              <a:rPr lang="en-US" altLang="zh-CN" sz="5400" b="1" dirty="0">
                <a:solidFill>
                  <a:schemeClr val="bg1"/>
                </a:solidFill>
              </a:rPr>
              <a:t>CONTENTS</a:t>
            </a:r>
            <a:endParaRPr lang="zh-CN" altLang="en-US" sz="5400" b="1" dirty="0">
              <a:solidFill>
                <a:schemeClr val="bg1"/>
              </a:solidFill>
            </a:endParaRPr>
          </a:p>
        </p:txBody>
      </p:sp>
      <p:sp>
        <p:nvSpPr>
          <p:cNvPr id="3" name="椭圆 2"/>
          <p:cNvSpPr/>
          <p:nvPr/>
        </p:nvSpPr>
        <p:spPr>
          <a:xfrm>
            <a:off x="447761" y="197227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01</a:t>
            </a:r>
            <a:endParaRPr lang="zh-CN" altLang="en-US" sz="2800" b="1" dirty="0"/>
          </a:p>
        </p:txBody>
      </p:sp>
      <p:sp>
        <p:nvSpPr>
          <p:cNvPr id="4" name="文本框 3"/>
          <p:cNvSpPr txBox="1"/>
          <p:nvPr/>
        </p:nvSpPr>
        <p:spPr>
          <a:xfrm>
            <a:off x="1546139" y="2182947"/>
            <a:ext cx="2941672" cy="461665"/>
          </a:xfrm>
          <a:prstGeom prst="rect">
            <a:avLst/>
          </a:prstGeom>
          <a:noFill/>
        </p:spPr>
        <p:txBody>
          <a:bodyPr wrap="square" rtlCol="0">
            <a:spAutoFit/>
          </a:bodyPr>
          <a:lstStyle/>
          <a:p>
            <a:r>
              <a:rPr lang="en-US" altLang="zh-CN" sz="2400" b="1" dirty="0" err="1">
                <a:solidFill>
                  <a:schemeClr val="bg1"/>
                </a:solidFill>
                <a:latin typeface="微软雅黑" panose="020B0503020204020204" pitchFamily="34" charset="-122"/>
                <a:ea typeface="微软雅黑" panose="020B0503020204020204" pitchFamily="34" charset="-122"/>
              </a:rPr>
              <a:t>Vision&amp;Scope</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5" name="椭圆 4"/>
          <p:cNvSpPr/>
          <p:nvPr/>
        </p:nvSpPr>
        <p:spPr>
          <a:xfrm>
            <a:off x="447761" y="288032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02</a:t>
            </a:r>
            <a:endParaRPr lang="zh-CN" altLang="en-US" sz="2800" b="1" dirty="0"/>
          </a:p>
        </p:txBody>
      </p:sp>
      <p:sp>
        <p:nvSpPr>
          <p:cNvPr id="6" name="文本框 5"/>
          <p:cNvSpPr txBox="1"/>
          <p:nvPr/>
        </p:nvSpPr>
        <p:spPr>
          <a:xfrm>
            <a:off x="1546139" y="3090997"/>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用户群分类</a:t>
            </a:r>
          </a:p>
        </p:txBody>
      </p:sp>
      <p:sp>
        <p:nvSpPr>
          <p:cNvPr id="7" name="椭圆 6"/>
          <p:cNvSpPr/>
          <p:nvPr/>
        </p:nvSpPr>
        <p:spPr>
          <a:xfrm>
            <a:off x="447761" y="468283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04</a:t>
            </a:r>
            <a:endParaRPr lang="zh-CN" altLang="en-US" sz="2800" b="1" dirty="0"/>
          </a:p>
        </p:txBody>
      </p:sp>
      <p:sp>
        <p:nvSpPr>
          <p:cNvPr id="8" name="文本框 7"/>
          <p:cNvSpPr txBox="1"/>
          <p:nvPr/>
        </p:nvSpPr>
        <p:spPr>
          <a:xfrm>
            <a:off x="1546139" y="489350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界面原型</a:t>
            </a:r>
          </a:p>
        </p:txBody>
      </p:sp>
      <p:sp>
        <p:nvSpPr>
          <p:cNvPr id="9" name="椭圆 8"/>
          <p:cNvSpPr/>
          <p:nvPr/>
        </p:nvSpPr>
        <p:spPr>
          <a:xfrm>
            <a:off x="447761" y="377478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03</a:t>
            </a:r>
            <a:endParaRPr lang="zh-CN" altLang="en-US" sz="2800" b="1" dirty="0"/>
          </a:p>
        </p:txBody>
      </p:sp>
      <p:sp>
        <p:nvSpPr>
          <p:cNvPr id="10" name="文本框 9"/>
          <p:cNvSpPr txBox="1"/>
          <p:nvPr/>
        </p:nvSpPr>
        <p:spPr>
          <a:xfrm>
            <a:off x="1546139" y="398545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需求获取及确认</a:t>
            </a:r>
          </a:p>
        </p:txBody>
      </p:sp>
      <p:sp>
        <p:nvSpPr>
          <p:cNvPr id="11" name="椭圆 10">
            <a:extLst>
              <a:ext uri="{FF2B5EF4-FFF2-40B4-BE49-F238E27FC236}">
                <a16:creationId xmlns:a16="http://schemas.microsoft.com/office/drawing/2014/main" id="{3D41896A-782C-4BA4-9AA1-09741B8DA2B0}"/>
              </a:ext>
            </a:extLst>
          </p:cNvPr>
          <p:cNvSpPr/>
          <p:nvPr/>
        </p:nvSpPr>
        <p:spPr>
          <a:xfrm>
            <a:off x="447761" y="5611687"/>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05</a:t>
            </a:r>
            <a:endParaRPr lang="zh-CN" altLang="en-US" sz="2800" b="1" dirty="0"/>
          </a:p>
        </p:txBody>
      </p:sp>
      <p:sp>
        <p:nvSpPr>
          <p:cNvPr id="12" name="文本框 11">
            <a:extLst>
              <a:ext uri="{FF2B5EF4-FFF2-40B4-BE49-F238E27FC236}">
                <a16:creationId xmlns:a16="http://schemas.microsoft.com/office/drawing/2014/main" id="{FF950E19-E5DD-40E5-96DC-FB585DBE9928}"/>
              </a:ext>
            </a:extLst>
          </p:cNvPr>
          <p:cNvSpPr txBox="1"/>
          <p:nvPr/>
        </p:nvSpPr>
        <p:spPr>
          <a:xfrm>
            <a:off x="1546139" y="5822359"/>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需求用例</a:t>
            </a:r>
          </a:p>
        </p:txBody>
      </p:sp>
      <p:sp>
        <p:nvSpPr>
          <p:cNvPr id="13" name="椭圆 12">
            <a:extLst>
              <a:ext uri="{FF2B5EF4-FFF2-40B4-BE49-F238E27FC236}">
                <a16:creationId xmlns:a16="http://schemas.microsoft.com/office/drawing/2014/main" id="{8DFAD80E-F597-44AC-B79C-069F08F16B03}"/>
              </a:ext>
            </a:extLst>
          </p:cNvPr>
          <p:cNvSpPr/>
          <p:nvPr/>
        </p:nvSpPr>
        <p:spPr>
          <a:xfrm>
            <a:off x="4271739" y="197227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06</a:t>
            </a:r>
            <a:endParaRPr lang="zh-CN" altLang="en-US" sz="2800" b="1" dirty="0"/>
          </a:p>
        </p:txBody>
      </p:sp>
      <p:sp>
        <p:nvSpPr>
          <p:cNvPr id="14" name="文本框 13">
            <a:extLst>
              <a:ext uri="{FF2B5EF4-FFF2-40B4-BE49-F238E27FC236}">
                <a16:creationId xmlns:a16="http://schemas.microsoft.com/office/drawing/2014/main" id="{DC4BE875-C38C-4C49-8222-D13B36B3BC3D}"/>
              </a:ext>
            </a:extLst>
          </p:cNvPr>
          <p:cNvSpPr txBox="1"/>
          <p:nvPr/>
        </p:nvSpPr>
        <p:spPr>
          <a:xfrm>
            <a:off x="5370117" y="2192024"/>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数据字典</a:t>
            </a:r>
          </a:p>
        </p:txBody>
      </p:sp>
      <p:sp>
        <p:nvSpPr>
          <p:cNvPr id="15" name="椭圆 14">
            <a:extLst>
              <a:ext uri="{FF2B5EF4-FFF2-40B4-BE49-F238E27FC236}">
                <a16:creationId xmlns:a16="http://schemas.microsoft.com/office/drawing/2014/main" id="{9BA5062F-2413-4B6C-B8D8-BB003843CB17}"/>
              </a:ext>
            </a:extLst>
          </p:cNvPr>
          <p:cNvSpPr/>
          <p:nvPr/>
        </p:nvSpPr>
        <p:spPr>
          <a:xfrm>
            <a:off x="4271739" y="377478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08</a:t>
            </a:r>
            <a:endParaRPr lang="zh-CN" altLang="en-US" sz="2800" b="1" dirty="0"/>
          </a:p>
        </p:txBody>
      </p:sp>
      <p:sp>
        <p:nvSpPr>
          <p:cNvPr id="16" name="文本框 15">
            <a:extLst>
              <a:ext uri="{FF2B5EF4-FFF2-40B4-BE49-F238E27FC236}">
                <a16:creationId xmlns:a16="http://schemas.microsoft.com/office/drawing/2014/main" id="{3C7C6819-57A4-4695-AB02-51E29DB7BD09}"/>
              </a:ext>
            </a:extLst>
          </p:cNvPr>
          <p:cNvSpPr txBox="1"/>
          <p:nvPr/>
        </p:nvSpPr>
        <p:spPr>
          <a:xfrm>
            <a:off x="5370117" y="398545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需求优先级</a:t>
            </a:r>
          </a:p>
        </p:txBody>
      </p:sp>
      <p:sp>
        <p:nvSpPr>
          <p:cNvPr id="17" name="椭圆 16">
            <a:extLst>
              <a:ext uri="{FF2B5EF4-FFF2-40B4-BE49-F238E27FC236}">
                <a16:creationId xmlns:a16="http://schemas.microsoft.com/office/drawing/2014/main" id="{762EEDDD-5DFE-47C0-B4E8-2C2B32045B84}"/>
              </a:ext>
            </a:extLst>
          </p:cNvPr>
          <p:cNvSpPr/>
          <p:nvPr/>
        </p:nvSpPr>
        <p:spPr>
          <a:xfrm>
            <a:off x="4271739" y="286673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07</a:t>
            </a:r>
            <a:endParaRPr lang="zh-CN" altLang="en-US" sz="2800" b="1" dirty="0"/>
          </a:p>
        </p:txBody>
      </p:sp>
      <p:sp>
        <p:nvSpPr>
          <p:cNvPr id="18" name="文本框 17">
            <a:extLst>
              <a:ext uri="{FF2B5EF4-FFF2-40B4-BE49-F238E27FC236}">
                <a16:creationId xmlns:a16="http://schemas.microsoft.com/office/drawing/2014/main" id="{F549A6AC-3AF6-4291-901A-A7E7641B0E68}"/>
              </a:ext>
            </a:extLst>
          </p:cNvPr>
          <p:cNvSpPr txBox="1"/>
          <p:nvPr/>
        </p:nvSpPr>
        <p:spPr>
          <a:xfrm>
            <a:off x="5370117" y="307740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需求冲突</a:t>
            </a:r>
          </a:p>
        </p:txBody>
      </p:sp>
      <p:sp>
        <p:nvSpPr>
          <p:cNvPr id="19" name="椭圆 18">
            <a:extLst>
              <a:ext uri="{FF2B5EF4-FFF2-40B4-BE49-F238E27FC236}">
                <a16:creationId xmlns:a16="http://schemas.microsoft.com/office/drawing/2014/main" id="{1A64627A-EA81-4D14-9C4A-2F9614FD0A8B}"/>
              </a:ext>
            </a:extLst>
          </p:cNvPr>
          <p:cNvSpPr/>
          <p:nvPr/>
        </p:nvSpPr>
        <p:spPr>
          <a:xfrm>
            <a:off x="4271739" y="4680122"/>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09</a:t>
            </a:r>
            <a:endParaRPr lang="zh-CN" altLang="en-US" sz="2800" b="1" dirty="0"/>
          </a:p>
        </p:txBody>
      </p:sp>
      <p:sp>
        <p:nvSpPr>
          <p:cNvPr id="20" name="文本框 19">
            <a:extLst>
              <a:ext uri="{FF2B5EF4-FFF2-40B4-BE49-F238E27FC236}">
                <a16:creationId xmlns:a16="http://schemas.microsoft.com/office/drawing/2014/main" id="{0F6CFCA0-23F1-4DEA-9B55-247E828B858C}"/>
              </a:ext>
            </a:extLst>
          </p:cNvPr>
          <p:cNvSpPr txBox="1"/>
          <p:nvPr/>
        </p:nvSpPr>
        <p:spPr>
          <a:xfrm>
            <a:off x="5370117" y="4978256"/>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非功能性需求</a:t>
            </a:r>
          </a:p>
        </p:txBody>
      </p:sp>
      <p:sp>
        <p:nvSpPr>
          <p:cNvPr id="21" name="椭圆 20">
            <a:extLst>
              <a:ext uri="{FF2B5EF4-FFF2-40B4-BE49-F238E27FC236}">
                <a16:creationId xmlns:a16="http://schemas.microsoft.com/office/drawing/2014/main" id="{21E0E3D2-3EC7-4545-8D95-1F76C284F8D3}"/>
              </a:ext>
            </a:extLst>
          </p:cNvPr>
          <p:cNvSpPr/>
          <p:nvPr/>
        </p:nvSpPr>
        <p:spPr>
          <a:xfrm>
            <a:off x="4271739" y="5577242"/>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10</a:t>
            </a:r>
            <a:endParaRPr lang="zh-CN" altLang="en-US" sz="2800" b="1" dirty="0"/>
          </a:p>
        </p:txBody>
      </p:sp>
      <p:sp>
        <p:nvSpPr>
          <p:cNvPr id="22" name="文本框 21">
            <a:extLst>
              <a:ext uri="{FF2B5EF4-FFF2-40B4-BE49-F238E27FC236}">
                <a16:creationId xmlns:a16="http://schemas.microsoft.com/office/drawing/2014/main" id="{E24A3E21-E385-4421-93FD-3AE61F8DCFD2}"/>
              </a:ext>
            </a:extLst>
          </p:cNvPr>
          <p:cNvSpPr txBox="1"/>
          <p:nvPr/>
        </p:nvSpPr>
        <p:spPr>
          <a:xfrm>
            <a:off x="5370117" y="5798655"/>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测试用例</a:t>
            </a:r>
          </a:p>
        </p:txBody>
      </p:sp>
      <p:sp>
        <p:nvSpPr>
          <p:cNvPr id="23" name="椭圆 22">
            <a:extLst>
              <a:ext uri="{FF2B5EF4-FFF2-40B4-BE49-F238E27FC236}">
                <a16:creationId xmlns:a16="http://schemas.microsoft.com/office/drawing/2014/main" id="{C082E1E9-8914-4503-8AC7-EA52641390CE}"/>
              </a:ext>
            </a:extLst>
          </p:cNvPr>
          <p:cNvSpPr/>
          <p:nvPr/>
        </p:nvSpPr>
        <p:spPr>
          <a:xfrm>
            <a:off x="8305783" y="472996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14</a:t>
            </a:r>
            <a:endParaRPr lang="zh-CN" altLang="en-US" sz="2800" b="1" dirty="0"/>
          </a:p>
        </p:txBody>
      </p:sp>
      <p:sp>
        <p:nvSpPr>
          <p:cNvPr id="24" name="文本框 23">
            <a:extLst>
              <a:ext uri="{FF2B5EF4-FFF2-40B4-BE49-F238E27FC236}">
                <a16:creationId xmlns:a16="http://schemas.microsoft.com/office/drawing/2014/main" id="{9E2C65A0-33BB-48C9-B9E6-41B9D48E7469}"/>
              </a:ext>
            </a:extLst>
          </p:cNvPr>
          <p:cNvSpPr txBox="1"/>
          <p:nvPr/>
        </p:nvSpPr>
        <p:spPr>
          <a:xfrm>
            <a:off x="9404161" y="4940637"/>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参考资料及绩效</a:t>
            </a:r>
          </a:p>
        </p:txBody>
      </p:sp>
      <p:sp>
        <p:nvSpPr>
          <p:cNvPr id="25" name="椭圆 24">
            <a:extLst>
              <a:ext uri="{FF2B5EF4-FFF2-40B4-BE49-F238E27FC236}">
                <a16:creationId xmlns:a16="http://schemas.microsoft.com/office/drawing/2014/main" id="{47E7FC88-8409-4B80-BE73-250F77AC9CA6}"/>
              </a:ext>
            </a:extLst>
          </p:cNvPr>
          <p:cNvSpPr/>
          <p:nvPr/>
        </p:nvSpPr>
        <p:spPr>
          <a:xfrm>
            <a:off x="8305783" y="2029957"/>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11</a:t>
            </a:r>
            <a:endParaRPr lang="zh-CN" altLang="en-US" sz="2800" b="1" dirty="0"/>
          </a:p>
        </p:txBody>
      </p:sp>
      <p:sp>
        <p:nvSpPr>
          <p:cNvPr id="26" name="文本框 25">
            <a:extLst>
              <a:ext uri="{FF2B5EF4-FFF2-40B4-BE49-F238E27FC236}">
                <a16:creationId xmlns:a16="http://schemas.microsoft.com/office/drawing/2014/main" id="{E44F02FF-BED9-4A84-A3C5-62550691AA33}"/>
              </a:ext>
            </a:extLst>
          </p:cNvPr>
          <p:cNvSpPr txBox="1"/>
          <p:nvPr/>
        </p:nvSpPr>
        <p:spPr>
          <a:xfrm>
            <a:off x="9319319" y="2237274"/>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用户手册</a:t>
            </a:r>
          </a:p>
        </p:txBody>
      </p:sp>
      <p:sp>
        <p:nvSpPr>
          <p:cNvPr id="28" name="椭圆 27">
            <a:extLst>
              <a:ext uri="{FF2B5EF4-FFF2-40B4-BE49-F238E27FC236}">
                <a16:creationId xmlns:a16="http://schemas.microsoft.com/office/drawing/2014/main" id="{1F2BCC8F-5E15-41B2-AB57-A204EFB1287D}"/>
              </a:ext>
            </a:extLst>
          </p:cNvPr>
          <p:cNvSpPr/>
          <p:nvPr/>
        </p:nvSpPr>
        <p:spPr>
          <a:xfrm>
            <a:off x="8305783" y="293511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12</a:t>
            </a:r>
            <a:endParaRPr lang="zh-CN" altLang="en-US" sz="2800" b="1" dirty="0"/>
          </a:p>
        </p:txBody>
      </p:sp>
      <p:sp>
        <p:nvSpPr>
          <p:cNvPr id="29" name="文本框 28">
            <a:extLst>
              <a:ext uri="{FF2B5EF4-FFF2-40B4-BE49-F238E27FC236}">
                <a16:creationId xmlns:a16="http://schemas.microsoft.com/office/drawing/2014/main" id="{A7BA072A-8103-4613-89CB-18A903764AFA}"/>
              </a:ext>
            </a:extLst>
          </p:cNvPr>
          <p:cNvSpPr txBox="1"/>
          <p:nvPr/>
        </p:nvSpPr>
        <p:spPr>
          <a:xfrm>
            <a:off x="9404161" y="314578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运行与实现环境</a:t>
            </a:r>
          </a:p>
        </p:txBody>
      </p:sp>
      <p:sp>
        <p:nvSpPr>
          <p:cNvPr id="30" name="椭圆 29">
            <a:extLst>
              <a:ext uri="{FF2B5EF4-FFF2-40B4-BE49-F238E27FC236}">
                <a16:creationId xmlns:a16="http://schemas.microsoft.com/office/drawing/2014/main" id="{5E964089-A13D-4C63-97C3-A2602977E28C}"/>
              </a:ext>
            </a:extLst>
          </p:cNvPr>
          <p:cNvSpPr/>
          <p:nvPr/>
        </p:nvSpPr>
        <p:spPr>
          <a:xfrm>
            <a:off x="8306159" y="381141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13</a:t>
            </a:r>
            <a:endParaRPr lang="zh-CN" altLang="en-US" sz="2800" b="1" dirty="0"/>
          </a:p>
        </p:txBody>
      </p:sp>
      <p:sp>
        <p:nvSpPr>
          <p:cNvPr id="31" name="文本框 30">
            <a:extLst>
              <a:ext uri="{FF2B5EF4-FFF2-40B4-BE49-F238E27FC236}">
                <a16:creationId xmlns:a16="http://schemas.microsoft.com/office/drawing/2014/main" id="{AC5D3450-5ABE-4098-9254-4C53618B900C}"/>
              </a:ext>
            </a:extLst>
          </p:cNvPr>
          <p:cNvSpPr txBox="1"/>
          <p:nvPr/>
        </p:nvSpPr>
        <p:spPr>
          <a:xfrm>
            <a:off x="9404537" y="402208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组内评审</a:t>
            </a:r>
          </a:p>
        </p:txBody>
      </p:sp>
    </p:spTree>
    <p:extLst>
      <p:ext uri="{BB962C8B-B14F-4D97-AF65-F5344CB8AC3E}">
        <p14:creationId xmlns:p14="http://schemas.microsoft.com/office/powerpoint/2010/main" val="626835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界面原型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en-US" altLang="zh-CN" sz="4000" b="1" dirty="0"/>
              <a:t>Web</a:t>
            </a:r>
            <a:r>
              <a:rPr lang="zh-CN" altLang="en-US" sz="4000" b="1" dirty="0"/>
              <a:t>端：</a:t>
            </a:r>
            <a:endParaRPr lang="zh-CN" altLang="zh-CN" sz="4000" b="1" dirty="0"/>
          </a:p>
        </p:txBody>
      </p:sp>
      <p:pic>
        <p:nvPicPr>
          <p:cNvPr id="6" name="图片 5">
            <a:extLst>
              <a:ext uri="{FF2B5EF4-FFF2-40B4-BE49-F238E27FC236}">
                <a16:creationId xmlns:a16="http://schemas.microsoft.com/office/drawing/2014/main" id="{FCAB59BA-5703-4EBD-BF60-A8AAA902E2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63938" y="24984"/>
            <a:ext cx="5836029" cy="6833016"/>
          </a:xfrm>
          <a:prstGeom prst="rect">
            <a:avLst/>
          </a:prstGeom>
        </p:spPr>
      </p:pic>
    </p:spTree>
    <p:extLst>
      <p:ext uri="{BB962C8B-B14F-4D97-AF65-F5344CB8AC3E}">
        <p14:creationId xmlns:p14="http://schemas.microsoft.com/office/powerpoint/2010/main" val="3116744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6651" y="146808"/>
            <a:ext cx="4365911" cy="362404"/>
          </a:xfrm>
        </p:spPr>
        <p:txBody>
          <a:bodyPr/>
          <a:lstStyle/>
          <a:p>
            <a:r>
              <a:rPr kumimoji="1" lang="zh-CN" altLang="en-US" sz="4000" dirty="0">
                <a:latin typeface="Century Gothic"/>
              </a:rPr>
              <a:t>课程答疑</a:t>
            </a:r>
          </a:p>
        </p:txBody>
      </p:sp>
      <p:pic>
        <p:nvPicPr>
          <p:cNvPr id="6" name="图片 5">
            <a:extLst>
              <a:ext uri="{FF2B5EF4-FFF2-40B4-BE49-F238E27FC236}">
                <a16:creationId xmlns:a16="http://schemas.microsoft.com/office/drawing/2014/main" id="{FC83C34C-C372-4D28-8D77-2F98E9B62F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8293" y="0"/>
            <a:ext cx="6610120" cy="6858000"/>
          </a:xfrm>
          <a:prstGeom prst="rect">
            <a:avLst/>
          </a:prstGeom>
        </p:spPr>
      </p:pic>
    </p:spTree>
    <p:extLst>
      <p:ext uri="{BB962C8B-B14F-4D97-AF65-F5344CB8AC3E}">
        <p14:creationId xmlns:p14="http://schemas.microsoft.com/office/powerpoint/2010/main" val="4046201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6651" y="146808"/>
            <a:ext cx="4365911" cy="362404"/>
          </a:xfrm>
        </p:spPr>
        <p:txBody>
          <a:bodyPr/>
          <a:lstStyle/>
          <a:p>
            <a:r>
              <a:rPr kumimoji="1" lang="zh-CN" altLang="en-US" sz="4000" dirty="0">
                <a:latin typeface="Century Gothic"/>
              </a:rPr>
              <a:t>课程答疑</a:t>
            </a:r>
          </a:p>
        </p:txBody>
      </p:sp>
      <p:pic>
        <p:nvPicPr>
          <p:cNvPr id="4" name="图片 3">
            <a:extLst>
              <a:ext uri="{FF2B5EF4-FFF2-40B4-BE49-F238E27FC236}">
                <a16:creationId xmlns:a16="http://schemas.microsoft.com/office/drawing/2014/main" id="{572B9F77-9392-4FEA-8886-92ED25EFD5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2897" y="0"/>
            <a:ext cx="6270171" cy="6858000"/>
          </a:xfrm>
          <a:prstGeom prst="rect">
            <a:avLst/>
          </a:prstGeom>
        </p:spPr>
      </p:pic>
    </p:spTree>
    <p:extLst>
      <p:ext uri="{BB962C8B-B14F-4D97-AF65-F5344CB8AC3E}">
        <p14:creationId xmlns:p14="http://schemas.microsoft.com/office/powerpoint/2010/main" val="4047538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6651" y="146808"/>
            <a:ext cx="4365911" cy="362404"/>
          </a:xfrm>
        </p:spPr>
        <p:txBody>
          <a:bodyPr/>
          <a:lstStyle/>
          <a:p>
            <a:r>
              <a:rPr kumimoji="1" lang="zh-CN" altLang="en-US" sz="4000" dirty="0">
                <a:latin typeface="Century Gothic"/>
              </a:rPr>
              <a:t>课程答疑</a:t>
            </a:r>
          </a:p>
        </p:txBody>
      </p:sp>
      <p:pic>
        <p:nvPicPr>
          <p:cNvPr id="5" name="图片 4">
            <a:extLst>
              <a:ext uri="{FF2B5EF4-FFF2-40B4-BE49-F238E27FC236}">
                <a16:creationId xmlns:a16="http://schemas.microsoft.com/office/drawing/2014/main" id="{31E22DA1-ABC8-405F-9C27-C71E38D808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0250" y="0"/>
            <a:ext cx="6891500" cy="6858000"/>
          </a:xfrm>
          <a:prstGeom prst="rect">
            <a:avLst/>
          </a:prstGeom>
        </p:spPr>
      </p:pic>
    </p:spTree>
    <p:extLst>
      <p:ext uri="{BB962C8B-B14F-4D97-AF65-F5344CB8AC3E}">
        <p14:creationId xmlns:p14="http://schemas.microsoft.com/office/powerpoint/2010/main" val="1519682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界面原型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移动端：</a:t>
            </a:r>
            <a:endParaRPr lang="zh-CN" altLang="zh-CN" sz="4000" b="1" dirty="0"/>
          </a:p>
        </p:txBody>
      </p:sp>
      <p:pic>
        <p:nvPicPr>
          <p:cNvPr id="5" name="图片 4">
            <a:extLst>
              <a:ext uri="{FF2B5EF4-FFF2-40B4-BE49-F238E27FC236}">
                <a16:creationId xmlns:a16="http://schemas.microsoft.com/office/drawing/2014/main" id="{B913FEA0-D753-4C76-9ABC-5987288727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2538" y="1274454"/>
            <a:ext cx="2805287" cy="5112962"/>
          </a:xfrm>
          <a:prstGeom prst="rect">
            <a:avLst/>
          </a:prstGeom>
        </p:spPr>
      </p:pic>
      <p:pic>
        <p:nvPicPr>
          <p:cNvPr id="6" name="图片 5">
            <a:extLst>
              <a:ext uri="{FF2B5EF4-FFF2-40B4-BE49-F238E27FC236}">
                <a16:creationId xmlns:a16="http://schemas.microsoft.com/office/drawing/2014/main" id="{194FD54C-0D44-461E-855D-4751872336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7825" y="1261538"/>
            <a:ext cx="2805287" cy="5148165"/>
          </a:xfrm>
          <a:prstGeom prst="rect">
            <a:avLst/>
          </a:prstGeom>
        </p:spPr>
      </p:pic>
      <p:pic>
        <p:nvPicPr>
          <p:cNvPr id="8" name="图片 7">
            <a:extLst>
              <a:ext uri="{FF2B5EF4-FFF2-40B4-BE49-F238E27FC236}">
                <a16:creationId xmlns:a16="http://schemas.microsoft.com/office/drawing/2014/main" id="{F71C07FF-6462-4B42-980A-F50E175EDD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3112" y="1274454"/>
            <a:ext cx="2723226" cy="5149373"/>
          </a:xfrm>
          <a:prstGeom prst="rect">
            <a:avLst/>
          </a:prstGeom>
        </p:spPr>
      </p:pic>
    </p:spTree>
    <p:extLst>
      <p:ext uri="{BB962C8B-B14F-4D97-AF65-F5344CB8AC3E}">
        <p14:creationId xmlns:p14="http://schemas.microsoft.com/office/powerpoint/2010/main" val="4067180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5</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需求用例</a:t>
            </a:r>
          </a:p>
        </p:txBody>
      </p:sp>
    </p:spTree>
    <p:extLst>
      <p:ext uri="{BB962C8B-B14F-4D97-AF65-F5344CB8AC3E}">
        <p14:creationId xmlns:p14="http://schemas.microsoft.com/office/powerpoint/2010/main" val="861179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r>
              <a:rPr kumimoji="1" lang="en-US" altLang="zh-CN" sz="4000" dirty="0">
                <a:latin typeface="Century Gothic"/>
              </a:rPr>
              <a:t>[3]</a:t>
            </a:r>
            <a:endParaRPr kumimoji="1" lang="zh-CN" altLang="en-US"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用例图：</a:t>
            </a:r>
            <a:endParaRPr lang="en-US" altLang="zh-CN" sz="4000" b="1" dirty="0"/>
          </a:p>
        </p:txBody>
      </p:sp>
      <p:pic>
        <p:nvPicPr>
          <p:cNvPr id="4" name="图片 3">
            <a:extLst>
              <a:ext uri="{FF2B5EF4-FFF2-40B4-BE49-F238E27FC236}">
                <a16:creationId xmlns:a16="http://schemas.microsoft.com/office/drawing/2014/main" id="{D05FA269-C0A8-4195-A44A-BF684DA56DA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13262" y="1133831"/>
            <a:ext cx="9388213" cy="5657495"/>
          </a:xfrm>
          <a:prstGeom prst="rect">
            <a:avLst/>
          </a:prstGeom>
          <a:noFill/>
          <a:ln>
            <a:noFill/>
          </a:ln>
        </p:spPr>
      </p:pic>
    </p:spTree>
    <p:extLst>
      <p:ext uri="{BB962C8B-B14F-4D97-AF65-F5344CB8AC3E}">
        <p14:creationId xmlns:p14="http://schemas.microsoft.com/office/powerpoint/2010/main" val="40869429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992D94AE-AD43-4D14-A342-BE258A18AB6C}"/>
              </a:ext>
            </a:extLst>
          </p:cNvPr>
          <p:cNvGraphicFramePr>
            <a:graphicFrameLocks noGrp="1"/>
          </p:cNvGraphicFramePr>
          <p:nvPr>
            <p:extLst>
              <p:ext uri="{D42A27DB-BD31-4B8C-83A1-F6EECF244321}">
                <p14:modId xmlns:p14="http://schemas.microsoft.com/office/powerpoint/2010/main" val="2407297999"/>
              </p:ext>
            </p:extLst>
          </p:nvPr>
        </p:nvGraphicFramePr>
        <p:xfrm>
          <a:off x="133546" y="0"/>
          <a:ext cx="11924907" cy="6881004"/>
        </p:xfrm>
        <a:graphic>
          <a:graphicData uri="http://schemas.openxmlformats.org/drawingml/2006/table">
            <a:tbl>
              <a:tblPr>
                <a:tableStyleId>{5C22544A-7EE6-4342-B048-85BDC9FD1C3A}</a:tableStyleId>
              </a:tblPr>
              <a:tblGrid>
                <a:gridCol w="2507538">
                  <a:extLst>
                    <a:ext uri="{9D8B030D-6E8A-4147-A177-3AD203B41FA5}">
                      <a16:colId xmlns:a16="http://schemas.microsoft.com/office/drawing/2014/main" val="68501822"/>
                    </a:ext>
                  </a:extLst>
                </a:gridCol>
                <a:gridCol w="3454916">
                  <a:extLst>
                    <a:ext uri="{9D8B030D-6E8A-4147-A177-3AD203B41FA5}">
                      <a16:colId xmlns:a16="http://schemas.microsoft.com/office/drawing/2014/main" val="3190004284"/>
                    </a:ext>
                  </a:extLst>
                </a:gridCol>
                <a:gridCol w="1670775">
                  <a:extLst>
                    <a:ext uri="{9D8B030D-6E8A-4147-A177-3AD203B41FA5}">
                      <a16:colId xmlns:a16="http://schemas.microsoft.com/office/drawing/2014/main" val="1509652640"/>
                    </a:ext>
                  </a:extLst>
                </a:gridCol>
                <a:gridCol w="4291678">
                  <a:extLst>
                    <a:ext uri="{9D8B030D-6E8A-4147-A177-3AD203B41FA5}">
                      <a16:colId xmlns:a16="http://schemas.microsoft.com/office/drawing/2014/main" val="2515404149"/>
                    </a:ext>
                  </a:extLst>
                </a:gridCol>
              </a:tblGrid>
              <a:tr h="224475">
                <a:tc>
                  <a:txBody>
                    <a:bodyPr/>
                    <a:lstStyle/>
                    <a:p>
                      <a:pPr algn="just">
                        <a:spcAft>
                          <a:spcPts val="0"/>
                        </a:spcAft>
                      </a:pPr>
                      <a:r>
                        <a:rPr lang="zh-CN" sz="1600" b="1" kern="100" dirty="0">
                          <a:solidFill>
                            <a:srgbClr val="FF0000"/>
                          </a:solidFill>
                          <a:effectLst/>
                        </a:rPr>
                        <a:t>用例名称</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zh-CN" sz="1600" b="1" kern="100">
                          <a:effectLst/>
                        </a:rPr>
                        <a:t>教师编辑课程介绍</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600" b="1" kern="100" dirty="0">
                          <a:solidFill>
                            <a:srgbClr val="FF0000"/>
                          </a:solidFill>
                          <a:effectLst/>
                        </a:rPr>
                        <a:t>用例编号</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UC-TEACHER-01</a:t>
                      </a:r>
                      <a:endParaRPr lang="zh-CN" sz="1600" b="1"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985662252"/>
                  </a:ext>
                </a:extLst>
              </a:tr>
              <a:tr h="224475">
                <a:tc>
                  <a:txBody>
                    <a:bodyPr/>
                    <a:lstStyle/>
                    <a:p>
                      <a:pPr algn="just">
                        <a:spcAft>
                          <a:spcPts val="0"/>
                        </a:spcAft>
                      </a:pPr>
                      <a:r>
                        <a:rPr lang="zh-CN" sz="1600" b="1" kern="100">
                          <a:effectLst/>
                        </a:rPr>
                        <a:t>创建人</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zh-CN" sz="1600" b="1" kern="100">
                          <a:effectLst/>
                        </a:rPr>
                        <a:t>李俊</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600" b="1" kern="100">
                          <a:effectLst/>
                        </a:rPr>
                        <a:t>创建日期</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2018</a:t>
                      </a:r>
                      <a:r>
                        <a:rPr lang="zh-CN" sz="1600" b="1" kern="100">
                          <a:effectLst/>
                        </a:rPr>
                        <a:t>年</a:t>
                      </a:r>
                      <a:r>
                        <a:rPr lang="en-US" sz="1600" b="1" kern="100">
                          <a:effectLst/>
                        </a:rPr>
                        <a:t>12</a:t>
                      </a:r>
                      <a:r>
                        <a:rPr lang="zh-CN" sz="1600" b="1" kern="100">
                          <a:effectLst/>
                        </a:rPr>
                        <a:t>月</a:t>
                      </a:r>
                      <a:r>
                        <a:rPr lang="en-US" sz="1600" b="1" kern="100">
                          <a:effectLst/>
                        </a:rPr>
                        <a:t>22</a:t>
                      </a:r>
                      <a:r>
                        <a:rPr lang="zh-CN" sz="1600" b="1" kern="100">
                          <a:effectLst/>
                        </a:rPr>
                        <a:t>日</a:t>
                      </a:r>
                      <a:endParaRPr lang="zh-CN" sz="1600" b="1"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109671451"/>
                  </a:ext>
                </a:extLst>
              </a:tr>
              <a:tr h="224475">
                <a:tc>
                  <a:txBody>
                    <a:bodyPr/>
                    <a:lstStyle/>
                    <a:p>
                      <a:pPr algn="just">
                        <a:spcAft>
                          <a:spcPts val="0"/>
                        </a:spcAft>
                      </a:pPr>
                      <a:r>
                        <a:rPr lang="zh-CN" sz="1600" b="1" kern="100" dirty="0">
                          <a:effectLst/>
                        </a:rPr>
                        <a:t>需求来源</a:t>
                      </a:r>
                      <a:endParaRPr lang="zh-CN" sz="1600" b="1" kern="100" dirty="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PRD-2018-G10-</a:t>
                      </a:r>
                      <a:r>
                        <a:rPr lang="zh-CN" sz="1600" b="1" kern="100">
                          <a:effectLst/>
                        </a:rPr>
                        <a:t>愿景与范围文档</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600" b="1" kern="100">
                          <a:effectLst/>
                        </a:rPr>
                        <a:t>批准日期</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 </a:t>
                      </a:r>
                      <a:endParaRPr lang="zh-CN" sz="1600" b="1"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834728636"/>
                  </a:ext>
                </a:extLst>
              </a:tr>
              <a:tr h="327474">
                <a:tc>
                  <a:txBody>
                    <a:bodyPr/>
                    <a:lstStyle/>
                    <a:p>
                      <a:pPr algn="just">
                        <a:spcAft>
                          <a:spcPts val="0"/>
                        </a:spcAft>
                      </a:pPr>
                      <a:r>
                        <a:rPr lang="zh-CN" sz="1600" b="1" kern="100" dirty="0">
                          <a:effectLst/>
                        </a:rPr>
                        <a:t>首要角色</a:t>
                      </a:r>
                      <a:endParaRPr lang="zh-CN" sz="1600" b="1" kern="100" dirty="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a:effectLst/>
                        </a:rPr>
                        <a:t>教师</a:t>
                      </a:r>
                      <a:endParaRPr lang="zh-CN" sz="1600" b="1" kern="10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63660499"/>
                  </a:ext>
                </a:extLst>
              </a:tr>
              <a:tr h="327474">
                <a:tc>
                  <a:txBody>
                    <a:bodyPr/>
                    <a:lstStyle/>
                    <a:p>
                      <a:pPr algn="just">
                        <a:spcAft>
                          <a:spcPts val="0"/>
                        </a:spcAft>
                      </a:pPr>
                      <a:r>
                        <a:rPr lang="zh-CN" sz="1600" b="1" kern="100" dirty="0">
                          <a:effectLst/>
                        </a:rPr>
                        <a:t>次要角色</a:t>
                      </a:r>
                      <a:endParaRPr lang="zh-CN" sz="1600" b="1" kern="100" dirty="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无</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254655500"/>
                  </a:ext>
                </a:extLst>
              </a:tr>
              <a:tr h="327474">
                <a:tc>
                  <a:txBody>
                    <a:bodyPr/>
                    <a:lstStyle/>
                    <a:p>
                      <a:pPr algn="just">
                        <a:spcAft>
                          <a:spcPts val="0"/>
                        </a:spcAft>
                      </a:pPr>
                      <a:r>
                        <a:rPr lang="zh-CN" sz="1600" b="1" kern="100" dirty="0">
                          <a:solidFill>
                            <a:srgbClr val="FF0000"/>
                          </a:solidFill>
                          <a:effectLst/>
                        </a:rPr>
                        <a:t>用例概述</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教师根据需求对课程简介进行编辑</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08184537"/>
                  </a:ext>
                </a:extLst>
              </a:tr>
              <a:tr h="327474">
                <a:tc>
                  <a:txBody>
                    <a:bodyPr/>
                    <a:lstStyle/>
                    <a:p>
                      <a:pPr algn="just">
                        <a:spcAft>
                          <a:spcPts val="0"/>
                        </a:spcAft>
                      </a:pPr>
                      <a:r>
                        <a:rPr lang="zh-CN" sz="1600" b="1" kern="100">
                          <a:effectLst/>
                        </a:rPr>
                        <a:t>触发条件</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教师需要编辑课程简介</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11059974"/>
                  </a:ext>
                </a:extLst>
              </a:tr>
              <a:tr h="327474">
                <a:tc>
                  <a:txBody>
                    <a:bodyPr/>
                    <a:lstStyle/>
                    <a:p>
                      <a:pPr algn="just">
                        <a:spcAft>
                          <a:spcPts val="0"/>
                        </a:spcAft>
                      </a:pPr>
                      <a:r>
                        <a:rPr lang="zh-CN" sz="1600" b="1" kern="100">
                          <a:solidFill>
                            <a:srgbClr val="FF0000"/>
                          </a:solidFill>
                          <a:effectLst/>
                        </a:rPr>
                        <a:t>前置条件</a:t>
                      </a:r>
                      <a:endParaRPr lang="zh-CN" sz="1600" b="1" kern="10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教师进入“我的课程”页面，选择课程，点击课程介绍，点击编辑</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34248631"/>
                  </a:ext>
                </a:extLst>
              </a:tr>
              <a:tr h="327474">
                <a:tc>
                  <a:txBody>
                    <a:bodyPr/>
                    <a:lstStyle/>
                    <a:p>
                      <a:pPr algn="just">
                        <a:spcAft>
                          <a:spcPts val="0"/>
                        </a:spcAft>
                      </a:pPr>
                      <a:r>
                        <a:rPr lang="zh-CN" sz="1600" b="1" kern="100" dirty="0">
                          <a:solidFill>
                            <a:srgbClr val="FF0000"/>
                          </a:solidFill>
                          <a:effectLst/>
                        </a:rPr>
                        <a:t>后置条件</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编辑成功</a:t>
                      </a:r>
                      <a:r>
                        <a:rPr lang="en-US" sz="1600" b="1" kern="100" dirty="0">
                          <a:effectLst/>
                        </a:rPr>
                        <a:t>/</a:t>
                      </a:r>
                      <a:r>
                        <a:rPr lang="zh-CN" sz="1600" b="1" kern="100" dirty="0">
                          <a:effectLst/>
                        </a:rPr>
                        <a:t>失败</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46347563"/>
                  </a:ext>
                </a:extLst>
              </a:tr>
              <a:tr h="1225376">
                <a:tc>
                  <a:txBody>
                    <a:bodyPr/>
                    <a:lstStyle/>
                    <a:p>
                      <a:pPr algn="just">
                        <a:spcAft>
                          <a:spcPts val="0"/>
                        </a:spcAft>
                      </a:pPr>
                      <a:r>
                        <a:rPr lang="zh-CN" sz="1600" b="1" kern="100" dirty="0">
                          <a:solidFill>
                            <a:srgbClr val="FF0000"/>
                          </a:solidFill>
                          <a:effectLst/>
                        </a:rPr>
                        <a:t>基本事件流</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en-US" sz="1600" b="1" kern="100" dirty="0">
                          <a:effectLst/>
                        </a:rPr>
                        <a:t>1</a:t>
                      </a:r>
                      <a:r>
                        <a:rPr lang="zh-CN" sz="1600" b="1" kern="100" dirty="0">
                          <a:effectLst/>
                        </a:rPr>
                        <a:t>、教师进入个人中心</a:t>
                      </a:r>
                    </a:p>
                    <a:p>
                      <a:pPr algn="just">
                        <a:spcAft>
                          <a:spcPts val="0"/>
                        </a:spcAft>
                      </a:pPr>
                      <a:r>
                        <a:rPr lang="en-US" sz="1600" b="1" kern="100" dirty="0">
                          <a:effectLst/>
                        </a:rPr>
                        <a:t>2</a:t>
                      </a:r>
                      <a:r>
                        <a:rPr lang="zh-CN" sz="1600" b="1" kern="100" dirty="0">
                          <a:effectLst/>
                        </a:rPr>
                        <a:t>、教师点击“我的课程”</a:t>
                      </a:r>
                    </a:p>
                    <a:p>
                      <a:pPr algn="just">
                        <a:spcAft>
                          <a:spcPts val="0"/>
                        </a:spcAft>
                      </a:pPr>
                      <a:r>
                        <a:rPr lang="en-US" sz="1600" b="1" kern="100" dirty="0">
                          <a:effectLst/>
                        </a:rPr>
                        <a:t>3</a:t>
                      </a:r>
                      <a:r>
                        <a:rPr lang="zh-CN" sz="1600" b="1" kern="100" dirty="0">
                          <a:effectLst/>
                        </a:rPr>
                        <a:t>、教师选择课程</a:t>
                      </a:r>
                    </a:p>
                    <a:p>
                      <a:pPr algn="just">
                        <a:spcAft>
                          <a:spcPts val="0"/>
                        </a:spcAft>
                      </a:pPr>
                      <a:r>
                        <a:rPr lang="en-US" sz="1600" b="1" kern="100" dirty="0">
                          <a:effectLst/>
                        </a:rPr>
                        <a:t>4</a:t>
                      </a:r>
                      <a:r>
                        <a:rPr lang="zh-CN" sz="1600" b="1" kern="100" dirty="0">
                          <a:effectLst/>
                        </a:rPr>
                        <a:t>、教师点击课程介绍编辑按钮进行更改</a:t>
                      </a:r>
                    </a:p>
                    <a:p>
                      <a:pPr algn="just">
                        <a:spcAft>
                          <a:spcPts val="0"/>
                        </a:spcAft>
                      </a:pPr>
                      <a:r>
                        <a:rPr lang="en-US" sz="1600" b="1" kern="100" dirty="0">
                          <a:effectLst/>
                        </a:rPr>
                        <a:t>5</a:t>
                      </a:r>
                      <a:r>
                        <a:rPr lang="zh-CN" sz="1600" b="1" kern="100" dirty="0">
                          <a:effectLst/>
                        </a:rPr>
                        <a:t>、编辑成功</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31390474"/>
                  </a:ext>
                </a:extLst>
              </a:tr>
              <a:tr h="327474">
                <a:tc>
                  <a:txBody>
                    <a:bodyPr/>
                    <a:lstStyle/>
                    <a:p>
                      <a:pPr algn="just">
                        <a:spcAft>
                          <a:spcPts val="0"/>
                        </a:spcAft>
                      </a:pPr>
                      <a:r>
                        <a:rPr lang="zh-CN" sz="1600" b="1" kern="100" dirty="0">
                          <a:solidFill>
                            <a:srgbClr val="FF0000"/>
                          </a:solidFill>
                          <a:effectLst/>
                        </a:rPr>
                        <a:t>扩展事件流</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教师在编辑的时候，内容可以不变</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42745869"/>
                  </a:ext>
                </a:extLst>
              </a:tr>
              <a:tr h="776425">
                <a:tc>
                  <a:txBody>
                    <a:bodyPr/>
                    <a:lstStyle/>
                    <a:p>
                      <a:pPr algn="just">
                        <a:spcAft>
                          <a:spcPts val="0"/>
                        </a:spcAft>
                      </a:pPr>
                      <a:r>
                        <a:rPr lang="zh-CN" sz="1600" b="1" kern="100" dirty="0">
                          <a:solidFill>
                            <a:srgbClr val="FF0000"/>
                          </a:solidFill>
                          <a:effectLst/>
                        </a:rPr>
                        <a:t>异常事件流</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en-US" sz="1600" b="1" kern="100" dirty="0">
                          <a:effectLst/>
                        </a:rPr>
                        <a:t>1</a:t>
                      </a:r>
                      <a:r>
                        <a:rPr lang="zh-CN" sz="1600" b="1" kern="100" dirty="0">
                          <a:effectLst/>
                        </a:rPr>
                        <a:t>、课程介绍内容不能为空</a:t>
                      </a:r>
                    </a:p>
                    <a:p>
                      <a:pPr algn="just">
                        <a:spcAft>
                          <a:spcPts val="0"/>
                        </a:spcAft>
                      </a:pPr>
                      <a:r>
                        <a:rPr lang="zh-CN" sz="1600" b="1" kern="100" dirty="0">
                          <a:effectLst/>
                        </a:rPr>
                        <a:t>系统提示内容不能为空</a:t>
                      </a:r>
                    </a:p>
                    <a:p>
                      <a:pPr algn="just">
                        <a:spcAft>
                          <a:spcPts val="0"/>
                        </a:spcAft>
                      </a:pPr>
                      <a:r>
                        <a:rPr lang="en-US" sz="1600" b="1" kern="100" dirty="0">
                          <a:effectLst/>
                        </a:rPr>
                        <a:t> </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16756571"/>
                  </a:ext>
                </a:extLst>
              </a:tr>
              <a:tr h="327474">
                <a:tc>
                  <a:txBody>
                    <a:bodyPr/>
                    <a:lstStyle/>
                    <a:p>
                      <a:pPr algn="just">
                        <a:spcAft>
                          <a:spcPts val="0"/>
                        </a:spcAft>
                      </a:pPr>
                      <a:r>
                        <a:rPr lang="zh-CN" sz="1600" b="1" kern="100">
                          <a:solidFill>
                            <a:srgbClr val="FF0000"/>
                          </a:solidFill>
                          <a:effectLst/>
                        </a:rPr>
                        <a:t>输入</a:t>
                      </a:r>
                      <a:endParaRPr lang="zh-CN" sz="1600" b="1" kern="10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进入“我的课程”页面，选择课程，点击课程介绍，点击编辑</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08372010"/>
                  </a:ext>
                </a:extLst>
              </a:tr>
              <a:tr h="327474">
                <a:tc>
                  <a:txBody>
                    <a:bodyPr/>
                    <a:lstStyle/>
                    <a:p>
                      <a:pPr algn="just">
                        <a:spcAft>
                          <a:spcPts val="0"/>
                        </a:spcAft>
                      </a:pPr>
                      <a:r>
                        <a:rPr lang="zh-CN" sz="1600" b="1" kern="100">
                          <a:solidFill>
                            <a:srgbClr val="FF0000"/>
                          </a:solidFill>
                          <a:effectLst/>
                        </a:rPr>
                        <a:t>输出</a:t>
                      </a:r>
                      <a:endParaRPr lang="zh-CN" sz="1600" b="1" kern="10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a:effectLst/>
                        </a:rPr>
                        <a:t>若内容不为空，编辑成功；若内容为空，则系统提示“内容不为空” </a:t>
                      </a:r>
                      <a:endParaRPr lang="zh-CN" sz="1600" b="1" kern="10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90435982"/>
                  </a:ext>
                </a:extLst>
              </a:tr>
              <a:tr h="327474">
                <a:tc>
                  <a:txBody>
                    <a:bodyPr/>
                    <a:lstStyle/>
                    <a:p>
                      <a:pPr algn="just">
                        <a:spcAft>
                          <a:spcPts val="0"/>
                        </a:spcAft>
                      </a:pPr>
                      <a:r>
                        <a:rPr lang="zh-CN" sz="1600" b="1" kern="100" dirty="0">
                          <a:solidFill>
                            <a:srgbClr val="FF0000"/>
                          </a:solidFill>
                          <a:effectLst/>
                        </a:rPr>
                        <a:t>优先级</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en-US" altLang="zh-CN" sz="1600" b="1" kern="100" dirty="0">
                          <a:effectLst/>
                          <a:latin typeface="Times New Roman" panose="02020603050405020304" pitchFamily="18" charset="0"/>
                          <a:ea typeface="宋体" panose="02010600030101010101" pitchFamily="2" charset="-122"/>
                        </a:rPr>
                        <a:t>0.329</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4688869"/>
                  </a:ext>
                </a:extLst>
              </a:tr>
              <a:tr h="327474">
                <a:tc>
                  <a:txBody>
                    <a:bodyPr/>
                    <a:lstStyle/>
                    <a:p>
                      <a:pPr algn="just">
                        <a:spcAft>
                          <a:spcPts val="0"/>
                        </a:spcAft>
                      </a:pPr>
                      <a:r>
                        <a:rPr lang="zh-CN" sz="1600" b="1" kern="100">
                          <a:effectLst/>
                        </a:rPr>
                        <a:t>使用频率</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a:effectLst/>
                        </a:rPr>
                        <a:t>低</a:t>
                      </a:r>
                      <a:endParaRPr lang="zh-CN" sz="1600" b="1" kern="10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01667931"/>
                  </a:ext>
                </a:extLst>
              </a:tr>
              <a:tr h="327474">
                <a:tc>
                  <a:txBody>
                    <a:bodyPr/>
                    <a:lstStyle/>
                    <a:p>
                      <a:pPr algn="just">
                        <a:spcAft>
                          <a:spcPts val="0"/>
                        </a:spcAft>
                      </a:pPr>
                      <a:r>
                        <a:rPr lang="zh-CN" sz="1600" b="1" kern="100">
                          <a:effectLst/>
                        </a:rPr>
                        <a:t>注释</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无</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66909732"/>
                  </a:ext>
                </a:extLst>
              </a:tr>
            </a:tbl>
          </a:graphicData>
        </a:graphic>
      </p:graphicFrame>
    </p:spTree>
    <p:extLst>
      <p:ext uri="{BB962C8B-B14F-4D97-AF65-F5344CB8AC3E}">
        <p14:creationId xmlns:p14="http://schemas.microsoft.com/office/powerpoint/2010/main" val="21577850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序列图：</a:t>
            </a:r>
            <a:endParaRPr lang="zh-CN" altLang="zh-CN" sz="4000" b="1" dirty="0"/>
          </a:p>
        </p:txBody>
      </p:sp>
      <p:pic>
        <p:nvPicPr>
          <p:cNvPr id="5" name="图片 4">
            <a:extLst>
              <a:ext uri="{FF2B5EF4-FFF2-40B4-BE49-F238E27FC236}">
                <a16:creationId xmlns:a16="http://schemas.microsoft.com/office/drawing/2014/main" id="{C227D70E-8124-4060-B2B0-6A6965C5A397}"/>
              </a:ext>
            </a:extLst>
          </p:cNvPr>
          <p:cNvPicPr/>
          <p:nvPr/>
        </p:nvPicPr>
        <p:blipFill>
          <a:blip r:embed="rId2"/>
          <a:stretch>
            <a:fillRect/>
          </a:stretch>
        </p:blipFill>
        <p:spPr>
          <a:xfrm>
            <a:off x="326571" y="177283"/>
            <a:ext cx="11741604" cy="6746032"/>
          </a:xfrm>
          <a:prstGeom prst="rect">
            <a:avLst/>
          </a:prstGeom>
        </p:spPr>
      </p:pic>
    </p:spTree>
    <p:extLst>
      <p:ext uri="{BB962C8B-B14F-4D97-AF65-F5344CB8AC3E}">
        <p14:creationId xmlns:p14="http://schemas.microsoft.com/office/powerpoint/2010/main" val="26929710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对话框图：</a:t>
            </a:r>
            <a:endParaRPr lang="zh-CN" altLang="zh-CN" sz="4000" b="1" dirty="0"/>
          </a:p>
        </p:txBody>
      </p:sp>
      <p:pic>
        <p:nvPicPr>
          <p:cNvPr id="6" name="图片 5">
            <a:extLst>
              <a:ext uri="{FF2B5EF4-FFF2-40B4-BE49-F238E27FC236}">
                <a16:creationId xmlns:a16="http://schemas.microsoft.com/office/drawing/2014/main" id="{496C7557-0C24-4014-BDA8-8D08366C9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177" y="169058"/>
            <a:ext cx="11356516" cy="6386492"/>
          </a:xfrm>
          <a:prstGeom prst="rect">
            <a:avLst/>
          </a:prstGeom>
        </p:spPr>
      </p:pic>
    </p:spTree>
    <p:extLst>
      <p:ext uri="{BB962C8B-B14F-4D97-AF65-F5344CB8AC3E}">
        <p14:creationId xmlns:p14="http://schemas.microsoft.com/office/powerpoint/2010/main" val="3176245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621269"/>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00400" y="-609401"/>
            <a:ext cx="4610100" cy="7786747"/>
          </a:xfrm>
          <a:prstGeom prst="rect">
            <a:avLst/>
          </a:prstGeom>
          <a:noFill/>
        </p:spPr>
        <p:txBody>
          <a:bodyPr wrap="square" rtlCol="0">
            <a:spAutoFit/>
          </a:bodyPr>
          <a:lstStyle/>
          <a:p>
            <a:r>
              <a:rPr lang="en-US" altLang="zh-CN" sz="50000" dirty="0">
                <a:solidFill>
                  <a:schemeClr val="bg1"/>
                </a:solidFill>
              </a:rPr>
              <a:t>1</a:t>
            </a:r>
            <a:endParaRPr lang="zh-CN" altLang="en-US" sz="50000" dirty="0">
              <a:solidFill>
                <a:schemeClr val="bg1"/>
              </a:solidFill>
            </a:endParaRPr>
          </a:p>
        </p:txBody>
      </p:sp>
      <p:sp>
        <p:nvSpPr>
          <p:cNvPr id="4" name="矩形 3"/>
          <p:cNvSpPr/>
          <p:nvPr/>
        </p:nvSpPr>
        <p:spPr>
          <a:xfrm>
            <a:off x="5939232" y="2921169"/>
            <a:ext cx="5738418" cy="1015661"/>
          </a:xfrm>
          <a:prstGeom prst="rect">
            <a:avLst/>
          </a:prstGeom>
        </p:spPr>
        <p:txBody>
          <a:bodyPr wrap="square" lIns="91438" tIns="45719" rIns="91438" bIns="45719">
            <a:spAutoFit/>
          </a:bodyPr>
          <a:lstStyle/>
          <a:p>
            <a:r>
              <a:rPr lang="en-US" altLang="zh-CN" sz="6000" dirty="0" err="1">
                <a:solidFill>
                  <a:schemeClr val="bg1"/>
                </a:solidFill>
                <a:latin typeface="Microsoft JhengHei" panose="020B0604030504040204" charset="-120"/>
                <a:ea typeface="Microsoft JhengHei" panose="020B0604030504040204" charset="-120"/>
              </a:rPr>
              <a:t>Vision&amp;Scope</a:t>
            </a:r>
            <a:endParaRPr lang="zh-CN" altLang="en-US" sz="6000"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7446179" y="4422148"/>
            <a:ext cx="4859544" cy="814582"/>
          </a:xfrm>
          <a:prstGeom prst="rect">
            <a:avLst/>
          </a:prstGeom>
          <a:noFill/>
        </p:spPr>
        <p:txBody>
          <a:bodyPr wrap="square" rtlCol="0">
            <a:spAutoFit/>
          </a:bodyPr>
          <a:lstStyle/>
          <a:p>
            <a:pPr>
              <a:lnSpc>
                <a:spcPct val="130000"/>
              </a:lnSpc>
            </a:pPr>
            <a:r>
              <a:rPr lang="zh-CN" altLang="en-US" sz="4000" dirty="0">
                <a:solidFill>
                  <a:schemeClr val="bg1"/>
                </a:solidFill>
                <a:latin typeface="微软雅黑" panose="020B0503020204020204" pitchFamily="34" charset="-122"/>
                <a:ea typeface="微软雅黑" panose="020B0503020204020204" pitchFamily="34" charset="-122"/>
              </a:rPr>
              <a:t>愿景与范围文档</a:t>
            </a:r>
          </a:p>
        </p:txBody>
      </p:sp>
    </p:spTree>
    <p:extLst>
      <p:ext uri="{BB962C8B-B14F-4D97-AF65-F5344CB8AC3E}">
        <p14:creationId xmlns:p14="http://schemas.microsoft.com/office/powerpoint/2010/main" val="19037668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p>
        </p:txBody>
      </p:sp>
      <p:sp>
        <p:nvSpPr>
          <p:cNvPr id="3" name="文本占位符 1">
            <a:extLst>
              <a:ext uri="{FF2B5EF4-FFF2-40B4-BE49-F238E27FC236}">
                <a16:creationId xmlns:a16="http://schemas.microsoft.com/office/drawing/2014/main" id="{92CF42DC-F914-4440-8320-59D37937E661}"/>
              </a:ext>
            </a:extLst>
          </p:cNvPr>
          <p:cNvSpPr txBox="1">
            <a:spLocks/>
          </p:cNvSpPr>
          <p:nvPr/>
        </p:nvSpPr>
        <p:spPr>
          <a:xfrm>
            <a:off x="914251" y="1546531"/>
            <a:ext cx="9377414" cy="386522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4000" dirty="0">
                <a:latin typeface="Century Gothic"/>
              </a:rPr>
              <a:t>统计：</a:t>
            </a:r>
            <a:endParaRPr kumimoji="1" lang="en-US" altLang="zh-CN" sz="4000" dirty="0">
              <a:latin typeface="Century Gothic"/>
            </a:endParaRPr>
          </a:p>
          <a:p>
            <a:r>
              <a:rPr kumimoji="1" lang="zh-CN" altLang="en-US" sz="4000" dirty="0">
                <a:latin typeface="Century Gothic"/>
              </a:rPr>
              <a:t>游客用例</a:t>
            </a:r>
            <a:r>
              <a:rPr kumimoji="1" lang="en-US" altLang="zh-CN" sz="4000" dirty="0">
                <a:latin typeface="Century Gothic"/>
              </a:rPr>
              <a:t>4</a:t>
            </a:r>
            <a:r>
              <a:rPr kumimoji="1" lang="zh-CN" altLang="en-US" sz="4000" dirty="0">
                <a:latin typeface="Century Gothic"/>
              </a:rPr>
              <a:t>个，学生用例</a:t>
            </a:r>
            <a:r>
              <a:rPr kumimoji="1" lang="en-US" altLang="zh-CN" sz="4000" dirty="0">
                <a:latin typeface="Century Gothic"/>
              </a:rPr>
              <a:t>80</a:t>
            </a:r>
            <a:r>
              <a:rPr kumimoji="1" lang="zh-CN" altLang="en-US" sz="4000" dirty="0">
                <a:latin typeface="Century Gothic"/>
              </a:rPr>
              <a:t>个，教师用例</a:t>
            </a:r>
            <a:r>
              <a:rPr kumimoji="1" lang="en-US" altLang="zh-CN" sz="4000" dirty="0">
                <a:latin typeface="Century Gothic"/>
              </a:rPr>
              <a:t>77</a:t>
            </a:r>
            <a:r>
              <a:rPr kumimoji="1" lang="zh-CN" altLang="en-US" sz="4000" dirty="0">
                <a:latin typeface="Century Gothic"/>
              </a:rPr>
              <a:t>个，管理员用例</a:t>
            </a:r>
            <a:r>
              <a:rPr kumimoji="1" lang="en-US" altLang="zh-CN" sz="4000" dirty="0">
                <a:latin typeface="Century Gothic"/>
              </a:rPr>
              <a:t>38</a:t>
            </a:r>
            <a:r>
              <a:rPr kumimoji="1" lang="zh-CN" altLang="en-US" sz="4000" dirty="0">
                <a:latin typeface="Century Gothic"/>
              </a:rPr>
              <a:t>个</a:t>
            </a:r>
            <a:endParaRPr kumimoji="1" lang="en-US" altLang="zh-CN" sz="4000" dirty="0">
              <a:latin typeface="Century Gothic"/>
            </a:endParaRPr>
          </a:p>
          <a:p>
            <a:r>
              <a:rPr kumimoji="1" lang="zh-CN" altLang="en-US" sz="4000" dirty="0">
                <a:latin typeface="Century Gothic"/>
              </a:rPr>
              <a:t>对话框图</a:t>
            </a:r>
            <a:r>
              <a:rPr kumimoji="1" lang="en-US" altLang="zh-CN" sz="4000" dirty="0">
                <a:latin typeface="Century Gothic"/>
              </a:rPr>
              <a:t>35</a:t>
            </a:r>
            <a:r>
              <a:rPr kumimoji="1" lang="zh-CN" altLang="en-US" sz="4000" dirty="0">
                <a:latin typeface="Century Gothic"/>
              </a:rPr>
              <a:t>个</a:t>
            </a:r>
            <a:endParaRPr kumimoji="1" lang="en-US" altLang="zh-CN" sz="4000" dirty="0">
              <a:latin typeface="Century Gothic"/>
            </a:endParaRPr>
          </a:p>
          <a:p>
            <a:r>
              <a:rPr kumimoji="1" lang="zh-CN" altLang="en-US" sz="4000" dirty="0">
                <a:latin typeface="Century Gothic"/>
              </a:rPr>
              <a:t>序列图</a:t>
            </a:r>
            <a:r>
              <a:rPr kumimoji="1" lang="en-US" altLang="zh-CN" sz="4000" dirty="0">
                <a:latin typeface="Century Gothic"/>
              </a:rPr>
              <a:t>68</a:t>
            </a:r>
            <a:r>
              <a:rPr kumimoji="1" lang="zh-CN" altLang="en-US" sz="4000" dirty="0">
                <a:latin typeface="Century Gothic"/>
              </a:rPr>
              <a:t>个</a:t>
            </a:r>
            <a:endParaRPr kumimoji="1" lang="en-US" altLang="zh-CN" sz="4000" dirty="0">
              <a:latin typeface="Century Gothic"/>
            </a:endParaRPr>
          </a:p>
          <a:p>
            <a:r>
              <a:rPr kumimoji="1" lang="en-US" altLang="zh-CN" sz="4000" dirty="0">
                <a:latin typeface="Century Gothic"/>
              </a:rPr>
              <a:t>SRS 386</a:t>
            </a:r>
            <a:r>
              <a:rPr kumimoji="1" lang="zh-CN" altLang="en-US" sz="4000" dirty="0">
                <a:latin typeface="Century Gothic"/>
              </a:rPr>
              <a:t>页</a:t>
            </a:r>
          </a:p>
        </p:txBody>
      </p:sp>
    </p:spTree>
    <p:extLst>
      <p:ext uri="{BB962C8B-B14F-4D97-AF65-F5344CB8AC3E}">
        <p14:creationId xmlns:p14="http://schemas.microsoft.com/office/powerpoint/2010/main" val="41131039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6</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数据字典</a:t>
            </a:r>
          </a:p>
        </p:txBody>
      </p:sp>
    </p:spTree>
    <p:extLst>
      <p:ext uri="{BB962C8B-B14F-4D97-AF65-F5344CB8AC3E}">
        <p14:creationId xmlns:p14="http://schemas.microsoft.com/office/powerpoint/2010/main" val="9524744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数据字典</a:t>
            </a:r>
          </a:p>
        </p:txBody>
      </p:sp>
      <p:graphicFrame>
        <p:nvGraphicFramePr>
          <p:cNvPr id="3" name="表格 2">
            <a:extLst>
              <a:ext uri="{FF2B5EF4-FFF2-40B4-BE49-F238E27FC236}">
                <a16:creationId xmlns:a16="http://schemas.microsoft.com/office/drawing/2014/main" id="{F595DA56-81EA-4560-92E8-A8CA6C8F3F7A}"/>
              </a:ext>
            </a:extLst>
          </p:cNvPr>
          <p:cNvGraphicFramePr>
            <a:graphicFrameLocks noGrp="1"/>
          </p:cNvGraphicFramePr>
          <p:nvPr>
            <p:extLst>
              <p:ext uri="{D42A27DB-BD31-4B8C-83A1-F6EECF244321}">
                <p14:modId xmlns:p14="http://schemas.microsoft.com/office/powerpoint/2010/main" val="1833756451"/>
              </p:ext>
            </p:extLst>
          </p:nvPr>
        </p:nvGraphicFramePr>
        <p:xfrm>
          <a:off x="175727" y="94264"/>
          <a:ext cx="11840545" cy="6661099"/>
        </p:xfrm>
        <a:graphic>
          <a:graphicData uri="http://schemas.openxmlformats.org/drawingml/2006/table">
            <a:tbl>
              <a:tblPr>
                <a:tableStyleId>{5C22544A-7EE6-4342-B048-85BDC9FD1C3A}</a:tableStyleId>
              </a:tblPr>
              <a:tblGrid>
                <a:gridCol w="1929772">
                  <a:extLst>
                    <a:ext uri="{9D8B030D-6E8A-4147-A177-3AD203B41FA5}">
                      <a16:colId xmlns:a16="http://schemas.microsoft.com/office/drawing/2014/main" val="60044552"/>
                    </a:ext>
                  </a:extLst>
                </a:gridCol>
                <a:gridCol w="3020512">
                  <a:extLst>
                    <a:ext uri="{9D8B030D-6E8A-4147-A177-3AD203B41FA5}">
                      <a16:colId xmlns:a16="http://schemas.microsoft.com/office/drawing/2014/main" val="3020376485"/>
                    </a:ext>
                  </a:extLst>
                </a:gridCol>
                <a:gridCol w="1217249">
                  <a:extLst>
                    <a:ext uri="{9D8B030D-6E8A-4147-A177-3AD203B41FA5}">
                      <a16:colId xmlns:a16="http://schemas.microsoft.com/office/drawing/2014/main" val="325352917"/>
                    </a:ext>
                  </a:extLst>
                </a:gridCol>
                <a:gridCol w="1259633">
                  <a:extLst>
                    <a:ext uri="{9D8B030D-6E8A-4147-A177-3AD203B41FA5}">
                      <a16:colId xmlns:a16="http://schemas.microsoft.com/office/drawing/2014/main" val="2446964770"/>
                    </a:ext>
                  </a:extLst>
                </a:gridCol>
                <a:gridCol w="858416">
                  <a:extLst>
                    <a:ext uri="{9D8B030D-6E8A-4147-A177-3AD203B41FA5}">
                      <a16:colId xmlns:a16="http://schemas.microsoft.com/office/drawing/2014/main" val="783952426"/>
                    </a:ext>
                  </a:extLst>
                </a:gridCol>
                <a:gridCol w="3554963">
                  <a:extLst>
                    <a:ext uri="{9D8B030D-6E8A-4147-A177-3AD203B41FA5}">
                      <a16:colId xmlns:a16="http://schemas.microsoft.com/office/drawing/2014/main" val="4066887487"/>
                    </a:ext>
                  </a:extLst>
                </a:gridCol>
              </a:tblGrid>
              <a:tr h="241888">
                <a:tc>
                  <a:txBody>
                    <a:bodyPr/>
                    <a:lstStyle/>
                    <a:p>
                      <a:pPr algn="l">
                        <a:spcAft>
                          <a:spcPts val="0"/>
                        </a:spcAft>
                      </a:pPr>
                      <a:r>
                        <a:rPr lang="zh-CN" sz="1800" b="1" kern="0">
                          <a:effectLst/>
                        </a:rPr>
                        <a:t>数据元素</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描述</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dirty="0">
                          <a:effectLst/>
                        </a:rPr>
                        <a:t>数据类型</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dirty="0">
                          <a:effectLst/>
                        </a:rPr>
                        <a:t>数据长度</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来源</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正则表达式</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2320323829"/>
                  </a:ext>
                </a:extLst>
              </a:tr>
              <a:tr h="456687">
                <a:tc>
                  <a:txBody>
                    <a:bodyPr/>
                    <a:lstStyle/>
                    <a:p>
                      <a:pPr algn="l">
                        <a:spcAft>
                          <a:spcPts val="0"/>
                        </a:spcAft>
                      </a:pPr>
                      <a:r>
                        <a:rPr lang="zh-CN" sz="1800" b="1" kern="0">
                          <a:effectLst/>
                        </a:rPr>
                        <a:t>姓名</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用户实名制的标识之一</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Varchar</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dirty="0">
                          <a:effectLst/>
                        </a:rPr>
                        <a:t>15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100" dirty="0">
                          <a:effectLst/>
                        </a:rPr>
                        <a:t>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3441570580"/>
                  </a:ext>
                </a:extLst>
              </a:tr>
              <a:tr h="342515">
                <a:tc>
                  <a:txBody>
                    <a:bodyPr/>
                    <a:lstStyle/>
                    <a:p>
                      <a:pPr algn="l">
                        <a:spcAft>
                          <a:spcPts val="0"/>
                        </a:spcAft>
                      </a:pPr>
                      <a:r>
                        <a:rPr lang="zh-CN" sz="1800" b="1" kern="0">
                          <a:effectLst/>
                        </a:rPr>
                        <a:t>密码</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用户登录所必须填写的</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Varchar</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dirty="0">
                          <a:effectLst/>
                        </a:rPr>
                        <a:t>18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100" dirty="0">
                          <a:effectLst/>
                        </a:rPr>
                        <a:t>/^[a-z0-9_-]{6,18}$/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2166615874"/>
                  </a:ext>
                </a:extLst>
              </a:tr>
              <a:tr h="116472">
                <a:tc>
                  <a:txBody>
                    <a:bodyPr/>
                    <a:lstStyle/>
                    <a:p>
                      <a:pPr algn="l">
                        <a:spcAft>
                          <a:spcPts val="0"/>
                        </a:spcAft>
                      </a:pPr>
                      <a:r>
                        <a:rPr lang="zh-CN" sz="1800" b="1" kern="0">
                          <a:effectLst/>
                        </a:rPr>
                        <a:t>预置问题</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用户注册时必须填写，用于找回密码</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Varchar</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50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dirty="0">
                          <a:effectLst/>
                        </a:rPr>
                        <a:t>/</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307878488"/>
                  </a:ext>
                </a:extLst>
              </a:tr>
              <a:tr h="174708">
                <a:tc>
                  <a:txBody>
                    <a:bodyPr/>
                    <a:lstStyle/>
                    <a:p>
                      <a:pPr algn="l">
                        <a:spcAft>
                          <a:spcPts val="0"/>
                        </a:spcAft>
                      </a:pPr>
                      <a:r>
                        <a:rPr lang="zh-CN" sz="1800" b="1" kern="0">
                          <a:effectLst/>
                        </a:rPr>
                        <a:t>问题答案</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预置问题的答案，用户注册时必须填写，用于找回密码</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Varchar</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dirty="0">
                          <a:effectLst/>
                        </a:rPr>
                        <a:t>50</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dirty="0">
                          <a:effectLst/>
                        </a:rPr>
                        <a:t>/</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2978020729"/>
                  </a:ext>
                </a:extLst>
              </a:tr>
              <a:tr h="627945">
                <a:tc>
                  <a:txBody>
                    <a:bodyPr/>
                    <a:lstStyle/>
                    <a:p>
                      <a:pPr algn="l">
                        <a:spcAft>
                          <a:spcPts val="0"/>
                        </a:spcAft>
                      </a:pPr>
                      <a:r>
                        <a:rPr lang="zh-CN" sz="1800" b="1" kern="0">
                          <a:effectLst/>
                        </a:rPr>
                        <a:t>身份证号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教师和学生用户以及游客的实名制的标识之一</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Varchar</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18</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100">
                          <a:effectLst/>
                        </a:rPr>
                        <a:t>/(^\d{15}$)|(^\d{18}$)|(^\d{17}(\d|X|x)$)/; </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2387943909"/>
                  </a:ext>
                </a:extLst>
              </a:tr>
              <a:tr h="1312973">
                <a:tc>
                  <a:txBody>
                    <a:bodyPr/>
                    <a:lstStyle/>
                    <a:p>
                      <a:pPr algn="l">
                        <a:spcAft>
                          <a:spcPts val="0"/>
                        </a:spcAft>
                      </a:pPr>
                      <a:r>
                        <a:rPr lang="zh-CN" sz="1800" b="1" kern="0">
                          <a:effectLst/>
                        </a:rPr>
                        <a:t>手机号码</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所有用户的联系方式之一，注册时用于接收短信验证（也是教师和学生用户的实名制标识之一）</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dirty="0">
                          <a:effectLst/>
                        </a:rPr>
                        <a:t>Int</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dirty="0">
                          <a:effectLst/>
                        </a:rPr>
                        <a:t>11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dirty="0">
                          <a:effectLst/>
                        </a:rPr>
                        <a:t>^((13[0-9])|(14[5,7])|(15[0-3,5-9])|(17[0,3,5-8])|(18[0-9])|166|198|199|(147))\\d{8}$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3273857686"/>
                  </a:ext>
                </a:extLst>
              </a:tr>
              <a:tr h="1940917">
                <a:tc>
                  <a:txBody>
                    <a:bodyPr/>
                    <a:lstStyle/>
                    <a:p>
                      <a:pPr algn="l">
                        <a:spcAft>
                          <a:spcPts val="0"/>
                        </a:spcAft>
                      </a:pPr>
                      <a:r>
                        <a:rPr lang="zh-CN" sz="1800" b="1" kern="0">
                          <a:effectLst/>
                        </a:rPr>
                        <a:t>邮箱</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所有用户的联系方式之一</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Varchar</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kern="0" dirty="0">
                          <a:effectLst/>
                        </a:rPr>
                        <a:t>/</a:t>
                      </a:r>
                      <a:endPar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l">
                        <a:spcAft>
                          <a:spcPts val="0"/>
                        </a:spcAft>
                      </a:pP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100" dirty="0">
                          <a:effectLst/>
                        </a:rPr>
                        <a:t>/^([a-z0-9_\.-]+)@([\da-z\.-]+)\.([a-z\.]{2,6})$/</a:t>
                      </a:r>
                      <a:br>
                        <a:rPr lang="en-US" sz="1800" b="1" kern="100" dirty="0">
                          <a:effectLst/>
                        </a:rPr>
                      </a:br>
                      <a:r>
                        <a:rPr lang="en-US" sz="1800" b="1" kern="100" dirty="0">
                          <a:effectLst/>
                        </a:rPr>
                        <a:t>/^[a-z\d]+(\.[a-z\d]+)*@([\da-z](-[\da-z])?)+(\.{1,2}[a-z]+)+$/</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606200944"/>
                  </a:ext>
                </a:extLst>
              </a:tr>
              <a:tr h="62275">
                <a:tc>
                  <a:txBody>
                    <a:bodyPr/>
                    <a:lstStyle/>
                    <a:p>
                      <a:pPr algn="l">
                        <a:spcAft>
                          <a:spcPts val="0"/>
                        </a:spcAft>
                      </a:pPr>
                      <a:r>
                        <a:rPr lang="zh-CN" sz="1800" b="1" kern="0">
                          <a:effectLst/>
                        </a:rPr>
                        <a:t>个人简介</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用户的个人简介</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Varchar</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dirty="0">
                          <a:effectLst/>
                        </a:rPr>
                        <a:t>300</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1642917213"/>
                  </a:ext>
                </a:extLst>
              </a:tr>
              <a:tr h="334142">
                <a:tc>
                  <a:txBody>
                    <a:bodyPr/>
                    <a:lstStyle/>
                    <a:p>
                      <a:pPr algn="l">
                        <a:spcAft>
                          <a:spcPts val="0"/>
                        </a:spcAft>
                      </a:pPr>
                      <a:r>
                        <a:rPr lang="zh-CN" sz="1800" b="1" kern="0">
                          <a:effectLst/>
                        </a:rPr>
                        <a:t>账号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游客的身份标识</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Varchar</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dirty="0">
                          <a:effectLst/>
                        </a:rPr>
                        <a:t>16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100" dirty="0">
                          <a:effectLst/>
                        </a:rPr>
                        <a:t>/^[a-z0-9_-]{3,16}$/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3765026448"/>
                  </a:ext>
                </a:extLst>
              </a:tr>
            </a:tbl>
          </a:graphicData>
        </a:graphic>
      </p:graphicFrame>
    </p:spTree>
    <p:extLst>
      <p:ext uri="{BB962C8B-B14F-4D97-AF65-F5344CB8AC3E}">
        <p14:creationId xmlns:p14="http://schemas.microsoft.com/office/powerpoint/2010/main" val="3823956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数据字典</a:t>
            </a:r>
          </a:p>
        </p:txBody>
      </p:sp>
      <p:sp>
        <p:nvSpPr>
          <p:cNvPr id="4" name="矩形 3">
            <a:extLst>
              <a:ext uri="{FF2B5EF4-FFF2-40B4-BE49-F238E27FC236}">
                <a16:creationId xmlns:a16="http://schemas.microsoft.com/office/drawing/2014/main" id="{32CA00B7-7A80-4E1C-91FA-BB75BC252C05}"/>
              </a:ext>
            </a:extLst>
          </p:cNvPr>
          <p:cNvSpPr/>
          <p:nvPr/>
        </p:nvSpPr>
        <p:spPr>
          <a:xfrm>
            <a:off x="470763" y="1133831"/>
            <a:ext cx="11111345" cy="707886"/>
          </a:xfrm>
          <a:prstGeom prst="rect">
            <a:avLst/>
          </a:prstGeom>
        </p:spPr>
        <p:txBody>
          <a:bodyPr wrap="square">
            <a:spAutoFit/>
          </a:bodyPr>
          <a:lstStyle/>
          <a:p>
            <a:r>
              <a:rPr lang="en-US" altLang="zh-CN" sz="4000" b="1" dirty="0"/>
              <a:t>ER</a:t>
            </a:r>
            <a:r>
              <a:rPr lang="zh-CN" altLang="en-US" sz="4000" b="1" dirty="0"/>
              <a:t>图：</a:t>
            </a:r>
            <a:endParaRPr lang="zh-CN" altLang="zh-CN" sz="4000" b="1" dirty="0"/>
          </a:p>
        </p:txBody>
      </p:sp>
      <p:pic>
        <p:nvPicPr>
          <p:cNvPr id="6" name="Picture 2" descr="ER">
            <a:extLst>
              <a:ext uri="{FF2B5EF4-FFF2-40B4-BE49-F238E27FC236}">
                <a16:creationId xmlns:a16="http://schemas.microsoft.com/office/drawing/2014/main" id="{F64D3533-4A43-4812-A3D8-A04D4AA0C9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6" y="46240"/>
            <a:ext cx="12185154" cy="669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026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7</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需求冲突</a:t>
            </a:r>
          </a:p>
        </p:txBody>
      </p:sp>
    </p:spTree>
    <p:extLst>
      <p:ext uri="{BB962C8B-B14F-4D97-AF65-F5344CB8AC3E}">
        <p14:creationId xmlns:p14="http://schemas.microsoft.com/office/powerpoint/2010/main" val="33742188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3532185"/>
          </a:xfrm>
          <a:prstGeom prst="rect">
            <a:avLst/>
          </a:prstGeom>
        </p:spPr>
        <p:txBody>
          <a:bodyPr wrap="square">
            <a:spAutoFit/>
          </a:bodyPr>
          <a:lstStyle/>
          <a:p>
            <a:pPr>
              <a:lnSpc>
                <a:spcPct val="150000"/>
              </a:lnSpc>
            </a:pPr>
            <a:r>
              <a:rPr lang="zh-CN" altLang="en-US" sz="4000" b="1" dirty="0"/>
              <a:t>冲突描述：</a:t>
            </a:r>
            <a:endParaRPr lang="en-US" altLang="zh-CN" sz="4000" b="1" dirty="0"/>
          </a:p>
          <a:p>
            <a:pPr lvl="0" algn="just">
              <a:lnSpc>
                <a:spcPct val="150000"/>
              </a:lnSpc>
              <a:spcAft>
                <a:spcPts val="0"/>
              </a:spcAft>
            </a:pPr>
            <a:r>
              <a:rPr lang="en-US" altLang="zh-CN" sz="2800" b="1" kern="100" dirty="0">
                <a:cs typeface="Times New Roman" panose="02020603050405020304" pitchFamily="18" charset="0"/>
              </a:rPr>
              <a:t>1.</a:t>
            </a:r>
            <a:r>
              <a:rPr lang="zh-CN" altLang="zh-CN" sz="2800" b="1" kern="100" dirty="0">
                <a:cs typeface="Times New Roman" panose="02020603050405020304" pitchFamily="18" charset="0"/>
              </a:rPr>
              <a:t>对学生代表和教师代表对于网站导航栏标题</a:t>
            </a:r>
            <a:r>
              <a:rPr lang="zh-CN" altLang="en-US" sz="2800" b="1" kern="100" dirty="0">
                <a:cs typeface="Times New Roman" panose="02020603050405020304" pitchFamily="18" charset="0"/>
              </a:rPr>
              <a:t>的设置方式产生</a:t>
            </a:r>
            <a:r>
              <a:rPr lang="zh-CN" altLang="zh-CN" sz="2800" b="1" kern="100" dirty="0">
                <a:cs typeface="Times New Roman" panose="02020603050405020304" pitchFamily="18" charset="0"/>
              </a:rPr>
              <a:t>冲突</a:t>
            </a:r>
          </a:p>
          <a:p>
            <a:pPr lvl="0" algn="just">
              <a:lnSpc>
                <a:spcPct val="150000"/>
              </a:lnSpc>
              <a:spcAft>
                <a:spcPts val="0"/>
              </a:spcAft>
            </a:pPr>
            <a:r>
              <a:rPr lang="en-US" altLang="zh-CN" sz="2800" b="1" kern="100" dirty="0">
                <a:cs typeface="Times New Roman" panose="02020603050405020304" pitchFamily="18" charset="0"/>
              </a:rPr>
              <a:t>2.</a:t>
            </a:r>
            <a:r>
              <a:rPr lang="zh-CN" altLang="zh-CN" sz="2800" b="1" kern="100" dirty="0">
                <a:cs typeface="Times New Roman" panose="02020603050405020304" pitchFamily="18" charset="0"/>
              </a:rPr>
              <a:t>管理员代表表示都应该拥有增、删、改课程的权限</a:t>
            </a:r>
          </a:p>
          <a:p>
            <a:pPr>
              <a:lnSpc>
                <a:spcPct val="150000"/>
              </a:lnSpc>
            </a:pPr>
            <a:r>
              <a:rPr lang="en-US" altLang="zh-CN" sz="2800" b="1" kern="100" dirty="0">
                <a:cs typeface="Times New Roman" panose="02020603050405020304" pitchFamily="18" charset="0"/>
              </a:rPr>
              <a:t>3.</a:t>
            </a:r>
            <a:r>
              <a:rPr lang="zh-CN" altLang="zh-CN" sz="2800" b="1" kern="100" dirty="0">
                <a:cs typeface="Times New Roman" panose="02020603050405020304" pitchFamily="18" charset="0"/>
              </a:rPr>
              <a:t>开发者代表表示对于移动端的网站在</a:t>
            </a:r>
            <a:r>
              <a:rPr lang="en-US" altLang="zh-CN" sz="2800" b="1" kern="100" dirty="0">
                <a:cs typeface="Times New Roman" panose="02020603050405020304" pitchFamily="18" charset="0"/>
              </a:rPr>
              <a:t>IOS</a:t>
            </a:r>
            <a:r>
              <a:rPr lang="zh-CN" altLang="zh-CN" sz="2800" b="1" kern="100" dirty="0">
                <a:cs typeface="Times New Roman" panose="02020603050405020304" pitchFamily="18" charset="0"/>
              </a:rPr>
              <a:t>平台上上传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附件无法实现，应该在移动端删除上传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附件功能</a:t>
            </a:r>
            <a:endParaRPr lang="zh-CN" altLang="en-US" sz="2800" b="1" kern="100" dirty="0">
              <a:cs typeface="Times New Roman" panose="02020603050405020304" pitchFamily="18" charset="0"/>
            </a:endParaRPr>
          </a:p>
        </p:txBody>
      </p:sp>
    </p:spTree>
    <p:extLst>
      <p:ext uri="{BB962C8B-B14F-4D97-AF65-F5344CB8AC3E}">
        <p14:creationId xmlns:p14="http://schemas.microsoft.com/office/powerpoint/2010/main" val="25972236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2885855"/>
          </a:xfrm>
          <a:prstGeom prst="rect">
            <a:avLst/>
          </a:prstGeom>
        </p:spPr>
        <p:txBody>
          <a:bodyPr wrap="square">
            <a:spAutoFit/>
          </a:bodyPr>
          <a:lstStyle/>
          <a:p>
            <a:pPr>
              <a:lnSpc>
                <a:spcPct val="150000"/>
              </a:lnSpc>
            </a:pPr>
            <a:r>
              <a:rPr lang="zh-CN" altLang="en-US" sz="4000" b="1" dirty="0"/>
              <a:t>解决方案：</a:t>
            </a:r>
            <a:endParaRPr lang="en-US" altLang="zh-CN" sz="4000" b="1" dirty="0"/>
          </a:p>
          <a:p>
            <a:pPr lvl="0" algn="just">
              <a:lnSpc>
                <a:spcPct val="150000"/>
              </a:lnSpc>
              <a:spcAft>
                <a:spcPts val="0"/>
              </a:spcAft>
            </a:pPr>
            <a:r>
              <a:rPr lang="en-US" altLang="zh-CN" sz="2800" b="1" kern="100" dirty="0">
                <a:cs typeface="Times New Roman" panose="02020603050405020304" pitchFamily="18" charset="0"/>
              </a:rPr>
              <a:t>1.</a:t>
            </a:r>
            <a:r>
              <a:rPr lang="zh-CN" altLang="zh-CN" sz="2800" b="1" kern="100" dirty="0">
                <a:cs typeface="Times New Roman" panose="02020603050405020304" pitchFamily="18" charset="0"/>
              </a:rPr>
              <a:t>对学生代表和教师代表对于网站导航栏标题</a:t>
            </a:r>
            <a:r>
              <a:rPr lang="zh-CN" altLang="en-US" sz="2800" b="1" kern="100" dirty="0">
                <a:cs typeface="Times New Roman" panose="02020603050405020304" pitchFamily="18" charset="0"/>
              </a:rPr>
              <a:t>的设置方式产生</a:t>
            </a:r>
            <a:r>
              <a:rPr lang="zh-CN" altLang="zh-CN" sz="2800" b="1" kern="100" dirty="0">
                <a:cs typeface="Times New Roman" panose="02020603050405020304" pitchFamily="18" charset="0"/>
              </a:rPr>
              <a:t>冲突</a:t>
            </a:r>
            <a:r>
              <a:rPr lang="zh-CN" altLang="en-US" sz="2800" b="1" kern="100" dirty="0">
                <a:cs typeface="Times New Roman" panose="02020603050405020304" pitchFamily="18" charset="0"/>
              </a:rPr>
              <a:t>：</a:t>
            </a:r>
            <a:endParaRPr lang="en-US" altLang="zh-CN" sz="2800" b="1" kern="100" dirty="0">
              <a:cs typeface="Times New Roman" panose="02020603050405020304" pitchFamily="18" charset="0"/>
            </a:endParaRPr>
          </a:p>
          <a:p>
            <a:pPr lvl="0" algn="just">
              <a:lnSpc>
                <a:spcPct val="150000"/>
              </a:lnSpc>
              <a:spcAft>
                <a:spcPts val="0"/>
              </a:spcAft>
            </a:pPr>
            <a:r>
              <a:rPr lang="zh-CN" altLang="en-US" sz="2800" b="1" kern="100" dirty="0">
                <a:cs typeface="Times New Roman" panose="02020603050405020304" pitchFamily="18" charset="0"/>
              </a:rPr>
              <a:t>我们小组在衡量了两位用户代表的需求后，设计了</a:t>
            </a:r>
            <a:r>
              <a:rPr lang="en-US" altLang="zh-CN" sz="2800" b="1" kern="100" dirty="0">
                <a:cs typeface="Times New Roman" panose="02020603050405020304" pitchFamily="18" charset="0"/>
              </a:rPr>
              <a:t>3</a:t>
            </a:r>
            <a:r>
              <a:rPr lang="zh-CN" altLang="en-US" sz="2800" b="1" kern="100" dirty="0">
                <a:cs typeface="Times New Roman" panose="02020603050405020304" pitchFamily="18" charset="0"/>
              </a:rPr>
              <a:t>中备选方案，在第二次</a:t>
            </a:r>
            <a:r>
              <a:rPr lang="en-US" altLang="zh-CN" sz="2800" b="1" kern="100" dirty="0">
                <a:cs typeface="Times New Roman" panose="02020603050405020304" pitchFamily="18" charset="0"/>
              </a:rPr>
              <a:t>JAD</a:t>
            </a:r>
            <a:r>
              <a:rPr lang="zh-CN" altLang="en-US" sz="2800" b="1" kern="100" dirty="0">
                <a:cs typeface="Times New Roman" panose="02020603050405020304" pitchFamily="18" charset="0"/>
              </a:rPr>
              <a:t>会议上，让两位用户代表选择，并最终统一选择使用备选</a:t>
            </a:r>
            <a:r>
              <a:rPr lang="en-US" altLang="zh-CN" sz="2800" b="1" kern="100" dirty="0">
                <a:cs typeface="Times New Roman" panose="02020603050405020304" pitchFamily="18" charset="0"/>
              </a:rPr>
              <a:t>2</a:t>
            </a:r>
            <a:r>
              <a:rPr lang="zh-CN" altLang="en-US" sz="2800" b="1" kern="100" dirty="0">
                <a:cs typeface="Times New Roman" panose="02020603050405020304" pitchFamily="18" charset="0"/>
              </a:rPr>
              <a:t>。</a:t>
            </a:r>
            <a:endParaRPr lang="zh-CN" altLang="zh-CN" sz="2800" b="1" kern="100" dirty="0">
              <a:cs typeface="Times New Roman" panose="02020603050405020304" pitchFamily="18" charset="0"/>
            </a:endParaRPr>
          </a:p>
        </p:txBody>
      </p:sp>
      <p:pic>
        <p:nvPicPr>
          <p:cNvPr id="5" name="图片 4">
            <a:extLst>
              <a:ext uri="{FF2B5EF4-FFF2-40B4-BE49-F238E27FC236}">
                <a16:creationId xmlns:a16="http://schemas.microsoft.com/office/drawing/2014/main" id="{A4249398-9CBE-4412-B9B4-D3426AB2A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250" y="4018122"/>
            <a:ext cx="3959670" cy="1258122"/>
          </a:xfrm>
          <a:prstGeom prst="rect">
            <a:avLst/>
          </a:prstGeom>
        </p:spPr>
      </p:pic>
      <p:pic>
        <p:nvPicPr>
          <p:cNvPr id="7" name="图片 6">
            <a:extLst>
              <a:ext uri="{FF2B5EF4-FFF2-40B4-BE49-F238E27FC236}">
                <a16:creationId xmlns:a16="http://schemas.microsoft.com/office/drawing/2014/main" id="{5B76D36B-CE51-47D2-B482-440A6CF3E8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9357" y="4025941"/>
            <a:ext cx="4472527" cy="1251867"/>
          </a:xfrm>
          <a:prstGeom prst="rect">
            <a:avLst/>
          </a:prstGeom>
        </p:spPr>
      </p:pic>
      <p:pic>
        <p:nvPicPr>
          <p:cNvPr id="9" name="图片 8">
            <a:extLst>
              <a:ext uri="{FF2B5EF4-FFF2-40B4-BE49-F238E27FC236}">
                <a16:creationId xmlns:a16="http://schemas.microsoft.com/office/drawing/2014/main" id="{0019CE26-143D-4B62-941C-AD31586B48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9250" y="5457820"/>
            <a:ext cx="3959670" cy="1258121"/>
          </a:xfrm>
          <a:prstGeom prst="rect">
            <a:avLst/>
          </a:prstGeom>
        </p:spPr>
      </p:pic>
      <p:pic>
        <p:nvPicPr>
          <p:cNvPr id="11" name="图片 10">
            <a:extLst>
              <a:ext uri="{FF2B5EF4-FFF2-40B4-BE49-F238E27FC236}">
                <a16:creationId xmlns:a16="http://schemas.microsoft.com/office/drawing/2014/main" id="{BEA8AE64-9BCC-4EC4-9607-D5210BF13D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9357" y="5460948"/>
            <a:ext cx="4472527" cy="1251867"/>
          </a:xfrm>
          <a:prstGeom prst="rect">
            <a:avLst/>
          </a:prstGeom>
        </p:spPr>
      </p:pic>
      <p:sp>
        <p:nvSpPr>
          <p:cNvPr id="12" name="矩形 11">
            <a:extLst>
              <a:ext uri="{FF2B5EF4-FFF2-40B4-BE49-F238E27FC236}">
                <a16:creationId xmlns:a16="http://schemas.microsoft.com/office/drawing/2014/main" id="{95F7B893-14D7-4771-BAFF-EF9CC23651E0}"/>
              </a:ext>
            </a:extLst>
          </p:cNvPr>
          <p:cNvSpPr/>
          <p:nvPr/>
        </p:nvSpPr>
        <p:spPr>
          <a:xfrm>
            <a:off x="0" y="4753062"/>
            <a:ext cx="1362075" cy="707886"/>
          </a:xfrm>
          <a:prstGeom prst="rect">
            <a:avLst/>
          </a:prstGeom>
        </p:spPr>
        <p:txBody>
          <a:bodyPr wrap="square">
            <a:spAutoFit/>
          </a:bodyPr>
          <a:lstStyle/>
          <a:p>
            <a:r>
              <a:rPr lang="zh-CN" altLang="en-US" sz="4000" b="1" dirty="0"/>
              <a:t>原版：</a:t>
            </a:r>
            <a:endParaRPr lang="zh-CN" altLang="zh-CN" sz="4000" b="1" dirty="0"/>
          </a:p>
        </p:txBody>
      </p:sp>
      <p:sp>
        <p:nvSpPr>
          <p:cNvPr id="13" name="矩形 12">
            <a:extLst>
              <a:ext uri="{FF2B5EF4-FFF2-40B4-BE49-F238E27FC236}">
                <a16:creationId xmlns:a16="http://schemas.microsoft.com/office/drawing/2014/main" id="{4B7447D1-5A77-42C8-9DE4-8218856F8FDC}"/>
              </a:ext>
            </a:extLst>
          </p:cNvPr>
          <p:cNvSpPr/>
          <p:nvPr/>
        </p:nvSpPr>
        <p:spPr>
          <a:xfrm>
            <a:off x="5578920" y="4753062"/>
            <a:ext cx="1538288" cy="707886"/>
          </a:xfrm>
          <a:prstGeom prst="rect">
            <a:avLst/>
          </a:prstGeom>
        </p:spPr>
        <p:txBody>
          <a:bodyPr wrap="square">
            <a:spAutoFit/>
          </a:bodyPr>
          <a:lstStyle/>
          <a:p>
            <a:r>
              <a:rPr lang="zh-CN" altLang="en-US" sz="4000" b="1" dirty="0"/>
              <a:t>备选</a:t>
            </a:r>
            <a:r>
              <a:rPr lang="en-US" altLang="zh-CN" sz="4000" b="1" dirty="0"/>
              <a:t>1</a:t>
            </a:r>
            <a:r>
              <a:rPr lang="zh-CN" altLang="en-US" sz="4000" b="1" dirty="0"/>
              <a:t>：</a:t>
            </a:r>
            <a:endParaRPr lang="zh-CN" altLang="zh-CN" sz="4000" b="1" dirty="0"/>
          </a:p>
        </p:txBody>
      </p:sp>
      <p:sp>
        <p:nvSpPr>
          <p:cNvPr id="14" name="矩形 13">
            <a:extLst>
              <a:ext uri="{FF2B5EF4-FFF2-40B4-BE49-F238E27FC236}">
                <a16:creationId xmlns:a16="http://schemas.microsoft.com/office/drawing/2014/main" id="{6DC33CCE-AE1E-4C82-B70A-4042C5FBBD0E}"/>
              </a:ext>
            </a:extLst>
          </p:cNvPr>
          <p:cNvSpPr/>
          <p:nvPr/>
        </p:nvSpPr>
        <p:spPr>
          <a:xfrm>
            <a:off x="0" y="6004929"/>
            <a:ext cx="1619250" cy="707886"/>
          </a:xfrm>
          <a:prstGeom prst="rect">
            <a:avLst/>
          </a:prstGeom>
        </p:spPr>
        <p:txBody>
          <a:bodyPr wrap="square">
            <a:spAutoFit/>
          </a:bodyPr>
          <a:lstStyle/>
          <a:p>
            <a:r>
              <a:rPr lang="zh-CN" altLang="en-US" sz="4000" b="1" dirty="0"/>
              <a:t>备选</a:t>
            </a:r>
            <a:r>
              <a:rPr lang="en-US" altLang="zh-CN" sz="4000" b="1" dirty="0"/>
              <a:t>2</a:t>
            </a:r>
            <a:r>
              <a:rPr lang="zh-CN" altLang="en-US" sz="4000" b="1" dirty="0"/>
              <a:t>：</a:t>
            </a:r>
            <a:endParaRPr lang="zh-CN" altLang="zh-CN" sz="4000" b="1" dirty="0"/>
          </a:p>
        </p:txBody>
      </p:sp>
      <p:sp>
        <p:nvSpPr>
          <p:cNvPr id="15" name="矩形 14">
            <a:extLst>
              <a:ext uri="{FF2B5EF4-FFF2-40B4-BE49-F238E27FC236}">
                <a16:creationId xmlns:a16="http://schemas.microsoft.com/office/drawing/2014/main" id="{879A2FB6-1834-4099-A5E7-A7C17FBC1AD0}"/>
              </a:ext>
            </a:extLst>
          </p:cNvPr>
          <p:cNvSpPr/>
          <p:nvPr/>
        </p:nvSpPr>
        <p:spPr>
          <a:xfrm>
            <a:off x="5601051" y="6086880"/>
            <a:ext cx="1538288" cy="707886"/>
          </a:xfrm>
          <a:prstGeom prst="rect">
            <a:avLst/>
          </a:prstGeom>
        </p:spPr>
        <p:txBody>
          <a:bodyPr wrap="square">
            <a:spAutoFit/>
          </a:bodyPr>
          <a:lstStyle/>
          <a:p>
            <a:r>
              <a:rPr lang="zh-CN" altLang="en-US" sz="4000" b="1" dirty="0"/>
              <a:t>备选</a:t>
            </a:r>
            <a:r>
              <a:rPr lang="en-US" altLang="zh-CN" sz="4000" b="1" dirty="0"/>
              <a:t>3</a:t>
            </a:r>
            <a:r>
              <a:rPr lang="zh-CN" altLang="en-US" sz="4000" b="1" dirty="0"/>
              <a:t>：</a:t>
            </a:r>
            <a:endParaRPr lang="zh-CN" altLang="zh-CN" sz="4000" b="1" dirty="0"/>
          </a:p>
        </p:txBody>
      </p:sp>
    </p:spTree>
    <p:extLst>
      <p:ext uri="{BB962C8B-B14F-4D97-AF65-F5344CB8AC3E}">
        <p14:creationId xmlns:p14="http://schemas.microsoft.com/office/powerpoint/2010/main" val="928451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2241511"/>
          </a:xfrm>
          <a:prstGeom prst="rect">
            <a:avLst/>
          </a:prstGeom>
        </p:spPr>
        <p:txBody>
          <a:bodyPr wrap="square">
            <a:spAutoFit/>
          </a:bodyPr>
          <a:lstStyle/>
          <a:p>
            <a:pPr>
              <a:lnSpc>
                <a:spcPct val="150000"/>
              </a:lnSpc>
            </a:pPr>
            <a:r>
              <a:rPr lang="zh-CN" altLang="en-US" sz="4000" b="1" dirty="0"/>
              <a:t>解决方案：</a:t>
            </a:r>
            <a:endParaRPr lang="en-US" altLang="zh-CN" sz="4000" b="1" dirty="0"/>
          </a:p>
          <a:p>
            <a:pPr>
              <a:lnSpc>
                <a:spcPct val="150000"/>
              </a:lnSpc>
            </a:pPr>
            <a:r>
              <a:rPr lang="en-US" altLang="zh-CN" sz="2800" b="1" kern="100" dirty="0">
                <a:cs typeface="Times New Roman" panose="02020603050405020304" pitchFamily="18" charset="0"/>
              </a:rPr>
              <a:t> 2.</a:t>
            </a:r>
            <a:r>
              <a:rPr lang="zh-CN" altLang="zh-CN" sz="2800" b="1" kern="100" dirty="0">
                <a:cs typeface="Times New Roman" panose="02020603050405020304" pitchFamily="18" charset="0"/>
              </a:rPr>
              <a:t>管理员代表表示都应该拥有增、删、改课程的权限</a:t>
            </a:r>
            <a:r>
              <a:rPr lang="zh-CN" altLang="en-US" sz="2800" b="1" kern="100" dirty="0">
                <a:cs typeface="Times New Roman" panose="02020603050405020304" pitchFamily="18" charset="0"/>
              </a:rPr>
              <a:t>：</a:t>
            </a:r>
            <a:endParaRPr lang="en-US" altLang="zh-CN" sz="2800" b="1" kern="100" dirty="0">
              <a:cs typeface="Times New Roman" panose="02020603050405020304" pitchFamily="18" charset="0"/>
            </a:endParaRPr>
          </a:p>
          <a:p>
            <a:pPr>
              <a:lnSpc>
                <a:spcPct val="150000"/>
              </a:lnSpc>
            </a:pPr>
            <a:r>
              <a:rPr lang="zh-CN" altLang="en-US" sz="2800" b="1" kern="100" dirty="0">
                <a:cs typeface="Times New Roman" panose="02020603050405020304" pitchFamily="18" charset="0"/>
              </a:rPr>
              <a:t>教师用户同意，冲突解决</a:t>
            </a:r>
            <a:endParaRPr lang="zh-CN" altLang="zh-CN" sz="2800" b="1" kern="100" dirty="0">
              <a:cs typeface="Times New Roman" panose="02020603050405020304" pitchFamily="18" charset="0"/>
            </a:endParaRPr>
          </a:p>
        </p:txBody>
      </p:sp>
    </p:spTree>
    <p:extLst>
      <p:ext uri="{BB962C8B-B14F-4D97-AF65-F5344CB8AC3E}">
        <p14:creationId xmlns:p14="http://schemas.microsoft.com/office/powerpoint/2010/main" val="7453216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540327" y="1417610"/>
            <a:ext cx="11111345" cy="2887842"/>
          </a:xfrm>
          <a:prstGeom prst="rect">
            <a:avLst/>
          </a:prstGeom>
        </p:spPr>
        <p:txBody>
          <a:bodyPr wrap="square">
            <a:spAutoFit/>
          </a:bodyPr>
          <a:lstStyle/>
          <a:p>
            <a:pPr>
              <a:lnSpc>
                <a:spcPct val="150000"/>
              </a:lnSpc>
            </a:pPr>
            <a:r>
              <a:rPr lang="zh-CN" altLang="en-US" sz="4000" b="1" dirty="0"/>
              <a:t>解决方案：</a:t>
            </a:r>
            <a:endParaRPr lang="en-US" altLang="zh-CN" sz="4000" b="1" dirty="0"/>
          </a:p>
          <a:p>
            <a:pPr>
              <a:lnSpc>
                <a:spcPct val="150000"/>
              </a:lnSpc>
            </a:pPr>
            <a:r>
              <a:rPr lang="en-US" altLang="zh-CN" sz="2800" b="1" kern="100" dirty="0">
                <a:cs typeface="Times New Roman" panose="02020603050405020304" pitchFamily="18" charset="0"/>
              </a:rPr>
              <a:t>3.</a:t>
            </a:r>
            <a:r>
              <a:rPr lang="zh-CN" altLang="zh-CN" sz="2800" b="1" kern="100" dirty="0">
                <a:cs typeface="Times New Roman" panose="02020603050405020304" pitchFamily="18" charset="0"/>
              </a:rPr>
              <a:t>开发者代表表示对于移动端的网站在</a:t>
            </a:r>
            <a:r>
              <a:rPr lang="en-US" altLang="zh-CN" sz="2800" b="1" kern="100" dirty="0">
                <a:cs typeface="Times New Roman" panose="02020603050405020304" pitchFamily="18" charset="0"/>
              </a:rPr>
              <a:t>IOS</a:t>
            </a:r>
            <a:r>
              <a:rPr lang="zh-CN" altLang="zh-CN" sz="2800" b="1" kern="100" dirty="0">
                <a:cs typeface="Times New Roman" panose="02020603050405020304" pitchFamily="18" charset="0"/>
              </a:rPr>
              <a:t>平台上上传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附件无法实现，应该在移动端删除上传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附件功能</a:t>
            </a:r>
            <a:r>
              <a:rPr lang="zh-CN" altLang="en-US" sz="2800" b="1" kern="100" dirty="0">
                <a:cs typeface="Times New Roman" panose="02020603050405020304" pitchFamily="18" charset="0"/>
              </a:rPr>
              <a:t>：</a:t>
            </a:r>
            <a:endParaRPr lang="en-US" altLang="zh-CN" sz="2800" b="1" kern="100" dirty="0">
              <a:cs typeface="Times New Roman" panose="02020603050405020304" pitchFamily="18" charset="0"/>
            </a:endParaRPr>
          </a:p>
          <a:p>
            <a:pPr>
              <a:lnSpc>
                <a:spcPct val="150000"/>
              </a:lnSpc>
            </a:pPr>
            <a:r>
              <a:rPr lang="zh-CN" altLang="en-US" sz="2800" b="1" kern="100" dirty="0">
                <a:cs typeface="Times New Roman" panose="02020603050405020304" pitchFamily="18" charset="0"/>
              </a:rPr>
              <a:t>各用户代表表示理解，同意在移动端删除这部分功能。</a:t>
            </a:r>
          </a:p>
        </p:txBody>
      </p:sp>
    </p:spTree>
    <p:extLst>
      <p:ext uri="{BB962C8B-B14F-4D97-AF65-F5344CB8AC3E}">
        <p14:creationId xmlns:p14="http://schemas.microsoft.com/office/powerpoint/2010/main" val="17795597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175488" y="1037551"/>
            <a:ext cx="11111345" cy="1840697"/>
          </a:xfrm>
          <a:prstGeom prst="rect">
            <a:avLst/>
          </a:prstGeom>
        </p:spPr>
        <p:txBody>
          <a:bodyPr wrap="square">
            <a:spAutoFit/>
          </a:bodyPr>
          <a:lstStyle/>
          <a:p>
            <a:pPr>
              <a:lnSpc>
                <a:spcPct val="150000"/>
              </a:lnSpc>
            </a:pPr>
            <a:r>
              <a:rPr lang="zh-CN" altLang="en-US" sz="4000" b="1" dirty="0"/>
              <a:t>第一次</a:t>
            </a:r>
            <a:endParaRPr lang="en-US" altLang="zh-CN" sz="4000" b="1" dirty="0"/>
          </a:p>
          <a:p>
            <a:pPr>
              <a:lnSpc>
                <a:spcPct val="150000"/>
              </a:lnSpc>
            </a:pPr>
            <a:r>
              <a:rPr lang="en-US" altLang="zh-CN" sz="4000" b="1" dirty="0"/>
              <a:t>JAD</a:t>
            </a:r>
            <a:r>
              <a:rPr lang="zh-CN" altLang="en-US" sz="4000" b="1" dirty="0"/>
              <a:t>会议记录：</a:t>
            </a:r>
            <a:endParaRPr lang="zh-CN" altLang="en-US" sz="2800" b="1" kern="100" dirty="0">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EE1D7B4A-FCAA-4DB4-A859-50520EE269E3}"/>
              </a:ext>
            </a:extLst>
          </p:cNvPr>
          <p:cNvGraphicFramePr>
            <a:graphicFrameLocks noGrp="1"/>
          </p:cNvGraphicFramePr>
          <p:nvPr>
            <p:extLst>
              <p:ext uri="{D42A27DB-BD31-4B8C-83A1-F6EECF244321}">
                <p14:modId xmlns:p14="http://schemas.microsoft.com/office/powerpoint/2010/main" val="351530450"/>
              </p:ext>
            </p:extLst>
          </p:nvPr>
        </p:nvGraphicFramePr>
        <p:xfrm>
          <a:off x="3421007" y="1105256"/>
          <a:ext cx="8770993" cy="5730274"/>
        </p:xfrm>
        <a:graphic>
          <a:graphicData uri="http://schemas.openxmlformats.org/drawingml/2006/table">
            <a:tbl>
              <a:tblPr>
                <a:tableStyleId>{5C22544A-7EE6-4342-B048-85BDC9FD1C3A}</a:tableStyleId>
              </a:tblPr>
              <a:tblGrid>
                <a:gridCol w="1220394">
                  <a:extLst>
                    <a:ext uri="{9D8B030D-6E8A-4147-A177-3AD203B41FA5}">
                      <a16:colId xmlns:a16="http://schemas.microsoft.com/office/drawing/2014/main" val="2165338082"/>
                    </a:ext>
                  </a:extLst>
                </a:gridCol>
                <a:gridCol w="3534007">
                  <a:extLst>
                    <a:ext uri="{9D8B030D-6E8A-4147-A177-3AD203B41FA5}">
                      <a16:colId xmlns:a16="http://schemas.microsoft.com/office/drawing/2014/main" val="4073210551"/>
                    </a:ext>
                  </a:extLst>
                </a:gridCol>
                <a:gridCol w="1124574">
                  <a:extLst>
                    <a:ext uri="{9D8B030D-6E8A-4147-A177-3AD203B41FA5}">
                      <a16:colId xmlns:a16="http://schemas.microsoft.com/office/drawing/2014/main" val="864342273"/>
                    </a:ext>
                  </a:extLst>
                </a:gridCol>
                <a:gridCol w="2892018">
                  <a:extLst>
                    <a:ext uri="{9D8B030D-6E8A-4147-A177-3AD203B41FA5}">
                      <a16:colId xmlns:a16="http://schemas.microsoft.com/office/drawing/2014/main" val="3571530093"/>
                    </a:ext>
                  </a:extLst>
                </a:gridCol>
              </a:tblGrid>
              <a:tr h="592571">
                <a:tc>
                  <a:txBody>
                    <a:bodyPr/>
                    <a:lstStyle/>
                    <a:p>
                      <a:pPr algn="ctr">
                        <a:lnSpc>
                          <a:spcPct val="200000"/>
                        </a:lnSpc>
                        <a:spcAft>
                          <a:spcPts val="0"/>
                        </a:spcAft>
                      </a:pPr>
                      <a:r>
                        <a:rPr lang="zh-CN" sz="2000" kern="100">
                          <a:effectLst/>
                        </a:rPr>
                        <a:t>会议地点</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dirty="0">
                          <a:effectLst/>
                        </a:rPr>
                        <a:t>理</a:t>
                      </a:r>
                      <a:r>
                        <a:rPr lang="en-US" sz="2000" kern="100" dirty="0">
                          <a:effectLst/>
                        </a:rPr>
                        <a:t>4-508</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ctr">
                        <a:lnSpc>
                          <a:spcPct val="200000"/>
                        </a:lnSpc>
                        <a:spcAft>
                          <a:spcPts val="0"/>
                        </a:spcAft>
                      </a:pPr>
                      <a:r>
                        <a:rPr lang="zh-CN" sz="2000" kern="100">
                          <a:effectLst/>
                        </a:rPr>
                        <a:t>会议时间</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en-US" sz="2000" kern="100">
                          <a:effectLst/>
                        </a:rPr>
                        <a:t>2018/12/28</a:t>
                      </a:r>
                      <a:endParaRPr lang="zh-CN" sz="2000" kern="100">
                        <a:effectLst/>
                      </a:endParaRPr>
                    </a:p>
                    <a:p>
                      <a:pPr algn="just">
                        <a:spcAft>
                          <a:spcPts val="0"/>
                        </a:spcAft>
                      </a:pPr>
                      <a:r>
                        <a:rPr lang="en-US" sz="2000" kern="100">
                          <a:effectLst/>
                        </a:rPr>
                        <a:t>18.30-19.00</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extLst>
                  <a:ext uri="{0D108BD9-81ED-4DB2-BD59-A6C34878D82A}">
                    <a16:rowId xmlns:a16="http://schemas.microsoft.com/office/drawing/2014/main" val="4095365155"/>
                  </a:ext>
                </a:extLst>
              </a:tr>
              <a:tr h="508006">
                <a:tc>
                  <a:txBody>
                    <a:bodyPr/>
                    <a:lstStyle/>
                    <a:p>
                      <a:pPr algn="ctr">
                        <a:lnSpc>
                          <a:spcPct val="200000"/>
                        </a:lnSpc>
                        <a:spcAft>
                          <a:spcPts val="0"/>
                        </a:spcAft>
                      </a:pPr>
                      <a:r>
                        <a:rPr lang="zh-CN" sz="2000" kern="100">
                          <a:effectLst/>
                        </a:rPr>
                        <a:t>主 持 人</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a:effectLst/>
                        </a:rPr>
                        <a:t>夏昌灏</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ctr">
                        <a:lnSpc>
                          <a:spcPct val="200000"/>
                        </a:lnSpc>
                        <a:spcAft>
                          <a:spcPts val="0"/>
                        </a:spcAft>
                      </a:pPr>
                      <a:r>
                        <a:rPr lang="zh-CN" sz="2000" kern="100">
                          <a:effectLst/>
                        </a:rPr>
                        <a:t>记录人</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a:effectLst/>
                        </a:rPr>
                        <a:t>吴荣欣</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extLst>
                  <a:ext uri="{0D108BD9-81ED-4DB2-BD59-A6C34878D82A}">
                    <a16:rowId xmlns:a16="http://schemas.microsoft.com/office/drawing/2014/main" val="3192016762"/>
                  </a:ext>
                </a:extLst>
              </a:tr>
              <a:tr h="486689">
                <a:tc>
                  <a:txBody>
                    <a:bodyPr/>
                    <a:lstStyle/>
                    <a:p>
                      <a:pPr algn="ctr">
                        <a:lnSpc>
                          <a:spcPct val="200000"/>
                        </a:lnSpc>
                        <a:spcAft>
                          <a:spcPts val="0"/>
                        </a:spcAft>
                      </a:pPr>
                      <a:r>
                        <a:rPr lang="zh-CN" sz="2000" kern="100">
                          <a:effectLst/>
                        </a:rPr>
                        <a:t>参会人员</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nchor="ctr"/>
                </a:tc>
                <a:tc gridSpan="3">
                  <a:txBody>
                    <a:bodyPr/>
                    <a:lstStyle/>
                    <a:p>
                      <a:pPr algn="just">
                        <a:spcAft>
                          <a:spcPts val="0"/>
                        </a:spcAft>
                      </a:pPr>
                      <a:r>
                        <a:rPr lang="zh-CN" sz="2000" kern="100" dirty="0">
                          <a:effectLst/>
                        </a:rPr>
                        <a:t>杨枨（教师代表）、陈尚辉（管理员代表）、沈启航（开发者代表）、王飞钢</a:t>
                      </a:r>
                      <a:r>
                        <a:rPr lang="en-US" sz="2000" kern="100" dirty="0">
                          <a:effectLst/>
                        </a:rPr>
                        <a:t>(</a:t>
                      </a:r>
                      <a:r>
                        <a:rPr lang="zh-CN" sz="2000" kern="100" dirty="0">
                          <a:effectLst/>
                        </a:rPr>
                        <a:t>学生代表</a:t>
                      </a:r>
                      <a:r>
                        <a:rPr lang="en-US" sz="2000" kern="100" dirty="0">
                          <a:effectLst/>
                        </a:rPr>
                        <a:t>)</a:t>
                      </a:r>
                      <a:r>
                        <a:rPr lang="zh-CN" sz="2000" kern="100" dirty="0">
                          <a:effectLst/>
                        </a:rPr>
                        <a:t>、黄浩峰、夏昌灏、吴荣欣、叶忠杰</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20795295"/>
                  </a:ext>
                </a:extLst>
              </a:tr>
              <a:tr h="0">
                <a:tc>
                  <a:txBody>
                    <a:bodyPr/>
                    <a:lstStyle/>
                    <a:p>
                      <a:pPr algn="ctr">
                        <a:lnSpc>
                          <a:spcPct val="200000"/>
                        </a:lnSpc>
                        <a:spcAft>
                          <a:spcPts val="0"/>
                        </a:spcAft>
                      </a:pPr>
                      <a:r>
                        <a:rPr lang="zh-CN" sz="2000" kern="100">
                          <a:effectLst/>
                        </a:rPr>
                        <a:t>修改</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nchor="ctr"/>
                </a:tc>
                <a:tc gridSpan="3">
                  <a:txBody>
                    <a:bodyPr/>
                    <a:lstStyle/>
                    <a:p>
                      <a:pPr algn="just">
                        <a:lnSpc>
                          <a:spcPct val="200000"/>
                        </a:lnSpc>
                        <a:spcAft>
                          <a:spcPts val="0"/>
                        </a:spcAft>
                      </a:pPr>
                      <a:r>
                        <a:rPr lang="en-US" sz="2000" kern="100" dirty="0">
                          <a:effectLst/>
                        </a:rPr>
                        <a:t> </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87320303"/>
                  </a:ext>
                </a:extLst>
              </a:tr>
              <a:tr h="3465864">
                <a:tc gridSpan="4">
                  <a:txBody>
                    <a:bodyPr/>
                    <a:lstStyle/>
                    <a:p>
                      <a:pPr algn="just">
                        <a:lnSpc>
                          <a:spcPct val="150000"/>
                        </a:lnSpc>
                        <a:spcAft>
                          <a:spcPts val="0"/>
                        </a:spcAft>
                      </a:pPr>
                      <a:r>
                        <a:rPr lang="zh-CN" sz="2000" kern="100" dirty="0">
                          <a:effectLst/>
                        </a:rPr>
                        <a:t>会议内容： </a:t>
                      </a:r>
                    </a:p>
                    <a:p>
                      <a:pPr marL="342900" lvl="0" indent="-342900" algn="just">
                        <a:lnSpc>
                          <a:spcPct val="150000"/>
                        </a:lnSpc>
                        <a:spcAft>
                          <a:spcPts val="0"/>
                        </a:spcAft>
                        <a:buFont typeface="+mj-lt"/>
                        <a:buAutoNum type="arabicPeriod"/>
                      </a:pPr>
                      <a:r>
                        <a:rPr lang="zh-CN" sz="2000" kern="100" dirty="0">
                          <a:effectLst/>
                        </a:rPr>
                        <a:t>对学生代表和教师代表对于网站导航栏标题问题冲突进行了协商，采取的措施：</a:t>
                      </a:r>
                      <a:r>
                        <a:rPr lang="zh-CN" altLang="en-US" sz="2000" kern="100" dirty="0">
                          <a:effectLst/>
                        </a:rPr>
                        <a:t>选择备选</a:t>
                      </a:r>
                      <a:r>
                        <a:rPr lang="en-US" altLang="zh-CN" sz="2000" kern="100" dirty="0">
                          <a:effectLst/>
                        </a:rPr>
                        <a:t>2</a:t>
                      </a:r>
                      <a:r>
                        <a:rPr lang="zh-CN" altLang="en-US" sz="2000" kern="100" dirty="0">
                          <a:effectLst/>
                        </a:rPr>
                        <a:t>方式的导航栏设置</a:t>
                      </a:r>
                      <a:endParaRPr lang="en-US" altLang="zh-CN" sz="2000" kern="100" dirty="0">
                        <a:effectLst/>
                      </a:endParaRPr>
                    </a:p>
                    <a:p>
                      <a:pPr marL="342900" lvl="0" indent="-342900" algn="just">
                        <a:lnSpc>
                          <a:spcPct val="150000"/>
                        </a:lnSpc>
                        <a:spcAft>
                          <a:spcPts val="0"/>
                        </a:spcAft>
                        <a:buFont typeface="+mj-lt"/>
                        <a:buAutoNum type="arabicPeriod"/>
                      </a:pPr>
                      <a:r>
                        <a:rPr lang="zh-CN" sz="2000" kern="100" dirty="0">
                          <a:effectLst/>
                        </a:rPr>
                        <a:t>管理员代表和教师代表表示都应该拥有增、删、改课程的权限</a:t>
                      </a:r>
                    </a:p>
                    <a:p>
                      <a:pPr marL="342900" lvl="0" indent="-342900" algn="just">
                        <a:lnSpc>
                          <a:spcPct val="150000"/>
                        </a:lnSpc>
                        <a:spcAft>
                          <a:spcPts val="0"/>
                        </a:spcAft>
                        <a:buFont typeface="+mj-lt"/>
                        <a:buAutoNum type="arabicPeriod"/>
                      </a:pPr>
                      <a:r>
                        <a:rPr lang="zh-CN" sz="2000" kern="100" dirty="0">
                          <a:effectLst/>
                        </a:rPr>
                        <a:t>开发者代表表示对于移动端的网站在</a:t>
                      </a:r>
                      <a:r>
                        <a:rPr lang="en-US" sz="2000" kern="100" dirty="0">
                          <a:effectLst/>
                        </a:rPr>
                        <a:t>IOS</a:t>
                      </a:r>
                      <a:r>
                        <a:rPr lang="zh-CN" sz="2000" kern="100" dirty="0">
                          <a:effectLst/>
                        </a:rPr>
                        <a:t>平台上上传附件无法实现，应该在移动端删除上传附件功能</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38041249"/>
                  </a:ext>
                </a:extLst>
              </a:tr>
            </a:tbl>
          </a:graphicData>
        </a:graphic>
      </p:graphicFrame>
    </p:spTree>
    <p:extLst>
      <p:ext uri="{BB962C8B-B14F-4D97-AF65-F5344CB8AC3E}">
        <p14:creationId xmlns:p14="http://schemas.microsoft.com/office/powerpoint/2010/main" val="3540662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621594" y="1566952"/>
            <a:ext cx="11111345" cy="3724096"/>
          </a:xfrm>
          <a:prstGeom prst="rect">
            <a:avLst/>
          </a:prstGeom>
        </p:spPr>
        <p:txBody>
          <a:bodyPr wrap="square">
            <a:spAutoFit/>
          </a:bodyPr>
          <a:lstStyle/>
          <a:p>
            <a:r>
              <a:rPr lang="zh-CN" altLang="zh-CN" sz="4000" b="1" dirty="0"/>
              <a:t>业务背景</a:t>
            </a:r>
          </a:p>
          <a:p>
            <a:r>
              <a:rPr lang="en-US" altLang="zh-CN" b="1" dirty="0"/>
              <a:t>        </a:t>
            </a:r>
            <a:r>
              <a:rPr lang="en-US" altLang="zh-CN" sz="2800" b="1" dirty="0"/>
              <a:t> </a:t>
            </a:r>
            <a:r>
              <a:rPr lang="zh-CN" altLang="zh-CN" sz="2800" b="1" dirty="0"/>
              <a:t>软件项目管理与软件需求，作为软件工程当中最为重要的组成几个部分，已经引起业内人士的高度重视，项目管理和需求工程概念的提出，就是为了把软件工程化，以更有效地开发需求，开发软件并实现有效的管理。为了使教师能够把最新，最前沿的关于项目管理和需求工程的信息传播给学生；为了学生能够利用网络得到老师帮助；为了师生之间，同学之间能够充分交流，沟通心得。这个软件工程系列课程教学辅助网站将提供这么一个</a:t>
            </a:r>
            <a:r>
              <a:rPr lang="zh-CN" altLang="zh-CN" sz="2800" b="1" dirty="0">
                <a:solidFill>
                  <a:srgbClr val="FF0000"/>
                </a:solidFill>
              </a:rPr>
              <a:t>垂直的交流社区</a:t>
            </a:r>
            <a:r>
              <a:rPr lang="zh-CN" altLang="zh-CN" sz="2800" b="1" dirty="0"/>
              <a:t>。</a:t>
            </a:r>
            <a:r>
              <a:rPr lang="en-US" altLang="zh-CN" sz="2800" b="1" dirty="0"/>
              <a:t>[1][2]</a:t>
            </a:r>
            <a:endParaRPr lang="zh-CN" altLang="zh-CN" sz="2800" b="1" dirty="0"/>
          </a:p>
        </p:txBody>
      </p:sp>
    </p:spTree>
    <p:extLst>
      <p:ext uri="{BB962C8B-B14F-4D97-AF65-F5344CB8AC3E}">
        <p14:creationId xmlns:p14="http://schemas.microsoft.com/office/powerpoint/2010/main" val="9876853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175488" y="1037551"/>
            <a:ext cx="11111345" cy="1840697"/>
          </a:xfrm>
          <a:prstGeom prst="rect">
            <a:avLst/>
          </a:prstGeom>
        </p:spPr>
        <p:txBody>
          <a:bodyPr wrap="square">
            <a:spAutoFit/>
          </a:bodyPr>
          <a:lstStyle/>
          <a:p>
            <a:pPr>
              <a:lnSpc>
                <a:spcPct val="150000"/>
              </a:lnSpc>
            </a:pPr>
            <a:r>
              <a:rPr lang="zh-CN" altLang="en-US" sz="4000" b="1" dirty="0"/>
              <a:t>第二次</a:t>
            </a:r>
            <a:endParaRPr lang="en-US" altLang="zh-CN" sz="4000" b="1" dirty="0"/>
          </a:p>
          <a:p>
            <a:pPr>
              <a:lnSpc>
                <a:spcPct val="150000"/>
              </a:lnSpc>
            </a:pPr>
            <a:r>
              <a:rPr lang="en-US" altLang="zh-CN" sz="4000" b="1" dirty="0"/>
              <a:t>JAD</a:t>
            </a:r>
            <a:r>
              <a:rPr lang="zh-CN" altLang="en-US" sz="4000" b="1" dirty="0"/>
              <a:t>会议记录：</a:t>
            </a:r>
            <a:endParaRPr lang="zh-CN" altLang="en-US" sz="2800" b="1" kern="100" dirty="0">
              <a:cs typeface="Times New Roman" panose="02020603050405020304" pitchFamily="18" charset="0"/>
            </a:endParaRPr>
          </a:p>
        </p:txBody>
      </p:sp>
      <p:graphicFrame>
        <p:nvGraphicFramePr>
          <p:cNvPr id="5" name="表格 4">
            <a:extLst>
              <a:ext uri="{FF2B5EF4-FFF2-40B4-BE49-F238E27FC236}">
                <a16:creationId xmlns:a16="http://schemas.microsoft.com/office/drawing/2014/main" id="{B12AB4A8-B675-4FCF-943F-789999C9ED86}"/>
              </a:ext>
            </a:extLst>
          </p:cNvPr>
          <p:cNvGraphicFramePr>
            <a:graphicFrameLocks noGrp="1"/>
          </p:cNvGraphicFramePr>
          <p:nvPr>
            <p:extLst>
              <p:ext uri="{D42A27DB-BD31-4B8C-83A1-F6EECF244321}">
                <p14:modId xmlns:p14="http://schemas.microsoft.com/office/powerpoint/2010/main" val="3104650152"/>
              </p:ext>
            </p:extLst>
          </p:nvPr>
        </p:nvGraphicFramePr>
        <p:xfrm>
          <a:off x="3185780" y="1126486"/>
          <a:ext cx="8830732" cy="5706534"/>
        </p:xfrm>
        <a:graphic>
          <a:graphicData uri="http://schemas.openxmlformats.org/drawingml/2006/table">
            <a:tbl>
              <a:tblPr>
                <a:tableStyleId>{5C22544A-7EE6-4342-B048-85BDC9FD1C3A}</a:tableStyleId>
              </a:tblPr>
              <a:tblGrid>
                <a:gridCol w="1228708">
                  <a:extLst>
                    <a:ext uri="{9D8B030D-6E8A-4147-A177-3AD203B41FA5}">
                      <a16:colId xmlns:a16="http://schemas.microsoft.com/office/drawing/2014/main" val="2072473283"/>
                    </a:ext>
                  </a:extLst>
                </a:gridCol>
                <a:gridCol w="3558077">
                  <a:extLst>
                    <a:ext uri="{9D8B030D-6E8A-4147-A177-3AD203B41FA5}">
                      <a16:colId xmlns:a16="http://schemas.microsoft.com/office/drawing/2014/main" val="4182165056"/>
                    </a:ext>
                  </a:extLst>
                </a:gridCol>
                <a:gridCol w="1132237">
                  <a:extLst>
                    <a:ext uri="{9D8B030D-6E8A-4147-A177-3AD203B41FA5}">
                      <a16:colId xmlns:a16="http://schemas.microsoft.com/office/drawing/2014/main" val="3890310010"/>
                    </a:ext>
                  </a:extLst>
                </a:gridCol>
                <a:gridCol w="2911710">
                  <a:extLst>
                    <a:ext uri="{9D8B030D-6E8A-4147-A177-3AD203B41FA5}">
                      <a16:colId xmlns:a16="http://schemas.microsoft.com/office/drawing/2014/main" val="3913822255"/>
                    </a:ext>
                  </a:extLst>
                </a:gridCol>
              </a:tblGrid>
              <a:tr h="493138">
                <a:tc>
                  <a:txBody>
                    <a:bodyPr/>
                    <a:lstStyle/>
                    <a:p>
                      <a:pPr algn="ctr">
                        <a:lnSpc>
                          <a:spcPct val="200000"/>
                        </a:lnSpc>
                        <a:spcAft>
                          <a:spcPts val="0"/>
                        </a:spcAft>
                      </a:pPr>
                      <a:r>
                        <a:rPr lang="zh-CN" sz="1400" kern="100" dirty="0">
                          <a:effectLst/>
                        </a:rPr>
                        <a:t>会议地点</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理</a:t>
                      </a:r>
                      <a:r>
                        <a:rPr lang="en-US" sz="1400" kern="100">
                          <a:effectLst/>
                        </a:rPr>
                        <a:t>4-508</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ctr">
                        <a:lnSpc>
                          <a:spcPct val="200000"/>
                        </a:lnSpc>
                        <a:spcAft>
                          <a:spcPts val="0"/>
                        </a:spcAft>
                      </a:pPr>
                      <a:r>
                        <a:rPr lang="zh-CN" sz="1400" kern="100">
                          <a:effectLst/>
                        </a:rPr>
                        <a:t>会议时间</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en-US" sz="1400" kern="100">
                          <a:effectLst/>
                        </a:rPr>
                        <a:t>2019/1/3</a:t>
                      </a:r>
                      <a:endParaRPr lang="zh-CN" sz="1400" kern="100">
                        <a:effectLst/>
                      </a:endParaRPr>
                    </a:p>
                    <a:p>
                      <a:pPr algn="just">
                        <a:spcAft>
                          <a:spcPts val="0"/>
                        </a:spcAft>
                      </a:pPr>
                      <a:r>
                        <a:rPr lang="en-US" sz="1400" kern="100">
                          <a:effectLst/>
                        </a:rPr>
                        <a:t>18.00-18.30</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extLst>
                  <a:ext uri="{0D108BD9-81ED-4DB2-BD59-A6C34878D82A}">
                    <a16:rowId xmlns:a16="http://schemas.microsoft.com/office/drawing/2014/main" val="3288908904"/>
                  </a:ext>
                </a:extLst>
              </a:tr>
              <a:tr h="422764">
                <a:tc>
                  <a:txBody>
                    <a:bodyPr/>
                    <a:lstStyle/>
                    <a:p>
                      <a:pPr algn="ctr">
                        <a:lnSpc>
                          <a:spcPct val="200000"/>
                        </a:lnSpc>
                        <a:spcAft>
                          <a:spcPts val="0"/>
                        </a:spcAft>
                      </a:pPr>
                      <a:r>
                        <a:rPr lang="zh-CN" sz="1400" kern="100" dirty="0">
                          <a:effectLst/>
                        </a:rPr>
                        <a:t>主 持 人</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夏昌灏</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ctr">
                        <a:lnSpc>
                          <a:spcPct val="200000"/>
                        </a:lnSpc>
                        <a:spcAft>
                          <a:spcPts val="0"/>
                        </a:spcAft>
                      </a:pPr>
                      <a:r>
                        <a:rPr lang="zh-CN" sz="1400" kern="100" dirty="0">
                          <a:effectLst/>
                        </a:rPr>
                        <a:t>记录人</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夏昌灏</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extLst>
                  <a:ext uri="{0D108BD9-81ED-4DB2-BD59-A6C34878D82A}">
                    <a16:rowId xmlns:a16="http://schemas.microsoft.com/office/drawing/2014/main" val="988675561"/>
                  </a:ext>
                </a:extLst>
              </a:tr>
              <a:tr h="493138">
                <a:tc>
                  <a:txBody>
                    <a:bodyPr/>
                    <a:lstStyle/>
                    <a:p>
                      <a:pPr algn="ctr">
                        <a:lnSpc>
                          <a:spcPct val="200000"/>
                        </a:lnSpc>
                        <a:spcAft>
                          <a:spcPts val="0"/>
                        </a:spcAft>
                      </a:pPr>
                      <a:r>
                        <a:rPr lang="zh-CN" sz="1400" kern="100">
                          <a:effectLst/>
                        </a:rPr>
                        <a:t>参会人员</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nchor="ctr"/>
                </a:tc>
                <a:tc gridSpan="3">
                  <a:txBody>
                    <a:bodyPr/>
                    <a:lstStyle/>
                    <a:p>
                      <a:pPr algn="just">
                        <a:spcAft>
                          <a:spcPts val="0"/>
                        </a:spcAft>
                      </a:pPr>
                      <a:r>
                        <a:rPr lang="zh-CN" sz="1400" kern="100" dirty="0">
                          <a:effectLst/>
                        </a:rPr>
                        <a:t>杨枨（教师代表）、陈尚辉（管理员代表）、沈启航（开发者代表）、王飞钢</a:t>
                      </a:r>
                      <a:r>
                        <a:rPr lang="en-US" sz="1400" kern="100" dirty="0">
                          <a:effectLst/>
                        </a:rPr>
                        <a:t>(</a:t>
                      </a:r>
                      <a:r>
                        <a:rPr lang="zh-CN" sz="1400" kern="100" dirty="0">
                          <a:effectLst/>
                        </a:rPr>
                        <a:t>学生代表</a:t>
                      </a:r>
                      <a:r>
                        <a:rPr lang="en-US" sz="1400" kern="100" dirty="0">
                          <a:effectLst/>
                        </a:rPr>
                        <a:t>)</a:t>
                      </a:r>
                      <a:r>
                        <a:rPr lang="zh-CN" sz="1400" kern="100" dirty="0">
                          <a:effectLst/>
                        </a:rPr>
                        <a:t>、胡锦波（游客代表）、黄浩峰、夏昌灏、吴荣欣、叶忠杰</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20984619"/>
                  </a:ext>
                </a:extLst>
              </a:tr>
              <a:tr h="422764">
                <a:tc>
                  <a:txBody>
                    <a:bodyPr/>
                    <a:lstStyle/>
                    <a:p>
                      <a:pPr algn="ctr">
                        <a:lnSpc>
                          <a:spcPct val="200000"/>
                        </a:lnSpc>
                        <a:spcAft>
                          <a:spcPts val="0"/>
                        </a:spcAft>
                      </a:pPr>
                      <a:r>
                        <a:rPr lang="zh-CN" sz="1400" kern="100">
                          <a:effectLst/>
                        </a:rPr>
                        <a:t>修改</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nchor="ctr"/>
                </a:tc>
                <a:tc gridSpan="3">
                  <a:txBody>
                    <a:bodyPr/>
                    <a:lstStyle/>
                    <a:p>
                      <a:pPr algn="just">
                        <a:lnSpc>
                          <a:spcPct val="200000"/>
                        </a:lnSpc>
                        <a:spcAft>
                          <a:spcPts val="0"/>
                        </a:spcAft>
                      </a:pPr>
                      <a:r>
                        <a:rPr lang="en-US" sz="1400" kern="100">
                          <a:effectLst/>
                        </a:rPr>
                        <a:t> </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71382831"/>
                  </a:ext>
                </a:extLst>
              </a:tr>
              <a:tr h="3874730">
                <a:tc gridSpan="4">
                  <a:txBody>
                    <a:bodyPr/>
                    <a:lstStyle/>
                    <a:p>
                      <a:pPr algn="just">
                        <a:lnSpc>
                          <a:spcPct val="200000"/>
                        </a:lnSpc>
                        <a:spcAft>
                          <a:spcPts val="0"/>
                        </a:spcAft>
                      </a:pPr>
                      <a:r>
                        <a:rPr lang="zh-CN" sz="1400" kern="100" dirty="0">
                          <a:effectLst/>
                        </a:rPr>
                        <a:t>会议内容： </a:t>
                      </a:r>
                    </a:p>
                    <a:p>
                      <a:pPr marL="342900" lvl="0" indent="-342900" algn="just">
                        <a:lnSpc>
                          <a:spcPct val="200000"/>
                        </a:lnSpc>
                        <a:spcAft>
                          <a:spcPts val="0"/>
                        </a:spcAft>
                        <a:buFont typeface="+mj-lt"/>
                        <a:buAutoNum type="arabicPeriod"/>
                      </a:pPr>
                      <a:r>
                        <a:rPr lang="zh-CN" sz="1400" kern="100" dirty="0">
                          <a:effectLst/>
                        </a:rPr>
                        <a:t>对学生代表和教师代表对于网站导航栏标题问题冲突进行了协商，采取的措施：查看了各个预备方案，并且教师用户代表与学生用户代表达成了一致，采用了同一方案（备选方案</a:t>
                      </a:r>
                      <a:r>
                        <a:rPr lang="en-US" sz="1400" kern="100" dirty="0">
                          <a:effectLst/>
                        </a:rPr>
                        <a:t>2</a:t>
                      </a:r>
                      <a:r>
                        <a:rPr lang="zh-CN" sz="1400" kern="100" dirty="0">
                          <a:effectLst/>
                        </a:rPr>
                        <a:t>）。</a:t>
                      </a:r>
                    </a:p>
                    <a:p>
                      <a:pPr marL="228600" algn="just">
                        <a:lnSpc>
                          <a:spcPct val="200000"/>
                        </a:lnSpc>
                        <a:spcAft>
                          <a:spcPts val="0"/>
                        </a:spcAft>
                      </a:pPr>
                      <a:r>
                        <a:rPr lang="zh-CN" sz="1400" kern="100" dirty="0">
                          <a:effectLst/>
                        </a:rPr>
                        <a:t>原始方案：</a:t>
                      </a:r>
                    </a:p>
                    <a:p>
                      <a:pPr marL="228600" algn="just">
                        <a:lnSpc>
                          <a:spcPct val="200000"/>
                        </a:lnSpc>
                        <a:spcAft>
                          <a:spcPts val="0"/>
                        </a:spcAft>
                      </a:pPr>
                      <a:r>
                        <a:rPr lang="zh-CN" sz="1400" kern="100" dirty="0">
                          <a:effectLst/>
                        </a:rPr>
                        <a:t>备选方案</a:t>
                      </a:r>
                      <a:r>
                        <a:rPr lang="en-US" sz="1400" kern="100" dirty="0">
                          <a:effectLst/>
                        </a:rPr>
                        <a:t>1</a:t>
                      </a:r>
                      <a:r>
                        <a:rPr lang="zh-CN" sz="1400" kern="100" dirty="0">
                          <a:effectLst/>
                        </a:rPr>
                        <a:t>：</a:t>
                      </a:r>
                    </a:p>
                    <a:p>
                      <a:pPr marL="228600" algn="just">
                        <a:lnSpc>
                          <a:spcPct val="200000"/>
                        </a:lnSpc>
                        <a:spcAft>
                          <a:spcPts val="0"/>
                        </a:spcAft>
                      </a:pPr>
                      <a:r>
                        <a:rPr lang="zh-CN" sz="1400" kern="100" dirty="0">
                          <a:effectLst/>
                        </a:rPr>
                        <a:t>备选方案</a:t>
                      </a:r>
                      <a:r>
                        <a:rPr lang="en-US" sz="1400" kern="100" dirty="0">
                          <a:effectLst/>
                        </a:rPr>
                        <a:t>2</a:t>
                      </a:r>
                      <a:r>
                        <a:rPr lang="zh-CN" sz="1400" kern="100" dirty="0">
                          <a:effectLst/>
                        </a:rPr>
                        <a:t>（一致采用）：</a:t>
                      </a:r>
                    </a:p>
                    <a:p>
                      <a:pPr marL="228600" algn="just">
                        <a:lnSpc>
                          <a:spcPct val="200000"/>
                        </a:lnSpc>
                        <a:spcAft>
                          <a:spcPts val="0"/>
                        </a:spcAft>
                      </a:pPr>
                      <a:r>
                        <a:rPr lang="zh-CN" sz="1400" kern="100" dirty="0">
                          <a:effectLst/>
                        </a:rPr>
                        <a:t>备选方案</a:t>
                      </a:r>
                      <a:r>
                        <a:rPr lang="en-US" sz="1400" kern="100" dirty="0">
                          <a:effectLst/>
                        </a:rPr>
                        <a:t>3</a:t>
                      </a:r>
                      <a:r>
                        <a:rPr lang="zh-CN" sz="1400" kern="100" dirty="0">
                          <a:effectLst/>
                        </a:rPr>
                        <a:t>：</a:t>
                      </a:r>
                    </a:p>
                    <a:p>
                      <a:pPr marL="342900" lvl="0" indent="-342900" algn="just">
                        <a:lnSpc>
                          <a:spcPct val="200000"/>
                        </a:lnSpc>
                        <a:spcAft>
                          <a:spcPts val="0"/>
                        </a:spcAft>
                        <a:buFont typeface="+mj-lt"/>
                        <a:buAutoNum type="arabicPeriod"/>
                      </a:pPr>
                      <a:r>
                        <a:rPr lang="zh-CN" sz="1400" kern="100" dirty="0">
                          <a:effectLst/>
                        </a:rPr>
                        <a:t>开发者代表表示对于移动端的网站在</a:t>
                      </a:r>
                      <a:r>
                        <a:rPr lang="en-US" sz="1400" kern="100" dirty="0">
                          <a:effectLst/>
                        </a:rPr>
                        <a:t>IOS</a:t>
                      </a:r>
                      <a:r>
                        <a:rPr lang="zh-CN" sz="1400" kern="100" dirty="0">
                          <a:effectLst/>
                        </a:rPr>
                        <a:t>平台上上传附件无法实现，应该在移动端删除上传附件功能</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29331950"/>
                  </a:ext>
                </a:extLst>
              </a:tr>
            </a:tbl>
          </a:graphicData>
        </a:graphic>
      </p:graphicFrame>
      <p:pic>
        <p:nvPicPr>
          <p:cNvPr id="1028" name="Picture 4">
            <a:extLst>
              <a:ext uri="{FF2B5EF4-FFF2-40B4-BE49-F238E27FC236}">
                <a16:creationId xmlns:a16="http://schemas.microsoft.com/office/drawing/2014/main" id="{6AC4BAA7-FD16-4370-949C-8A96709BC0F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43427" y="4248438"/>
            <a:ext cx="2375465"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C378D97B-ADA3-4502-9B5E-46DB7E28E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3427" y="4678671"/>
            <a:ext cx="2370299"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4155BFCF-30D2-401A-B179-AC68DD8E986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8576" y="5122866"/>
            <a:ext cx="2375463"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a:extLst>
              <a:ext uri="{FF2B5EF4-FFF2-40B4-BE49-F238E27FC236}">
                <a16:creationId xmlns:a16="http://schemas.microsoft.com/office/drawing/2014/main" id="{4A5A7061-B299-459E-BD58-D1154E6DC86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34056" y="5567061"/>
            <a:ext cx="2384614" cy="413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493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8</a:t>
            </a:r>
            <a:endParaRPr lang="zh-CN" altLang="en-US" sz="50000" dirty="0">
              <a:solidFill>
                <a:schemeClr val="bg1"/>
              </a:solidFill>
            </a:endParaRPr>
          </a:p>
        </p:txBody>
      </p:sp>
      <p:sp>
        <p:nvSpPr>
          <p:cNvPr id="4" name="矩形 3"/>
          <p:cNvSpPr/>
          <p:nvPr/>
        </p:nvSpPr>
        <p:spPr>
          <a:xfrm>
            <a:off x="6472632" y="2842654"/>
            <a:ext cx="4031869"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需求优先级</a:t>
            </a:r>
          </a:p>
        </p:txBody>
      </p:sp>
    </p:spTree>
    <p:extLst>
      <p:ext uri="{BB962C8B-B14F-4D97-AF65-F5344CB8AC3E}">
        <p14:creationId xmlns:p14="http://schemas.microsoft.com/office/powerpoint/2010/main" val="1727310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367068" y="636320"/>
            <a:ext cx="11111345" cy="668645"/>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r>
              <a:rPr kumimoji="1" lang="en-US" altLang="zh-CN" sz="2800" dirty="0">
                <a:latin typeface="Century Gothic"/>
              </a:rPr>
              <a:t> [4][5]</a:t>
            </a:r>
            <a:endParaRPr lang="zh-CN" altLang="en-US" sz="2800" b="1" kern="100" dirty="0">
              <a:cs typeface="Times New Roman" panose="02020603050405020304" pitchFamily="18" charset="0"/>
            </a:endParaRPr>
          </a:p>
        </p:txBody>
      </p:sp>
      <p:sp>
        <p:nvSpPr>
          <p:cNvPr id="4" name="矩形 3">
            <a:extLst>
              <a:ext uri="{FF2B5EF4-FFF2-40B4-BE49-F238E27FC236}">
                <a16:creationId xmlns:a16="http://schemas.microsoft.com/office/drawing/2014/main" id="{E1B5C0DD-619E-4780-A723-0FFDC7087EF2}"/>
              </a:ext>
            </a:extLst>
          </p:cNvPr>
          <p:cNvSpPr/>
          <p:nvPr/>
        </p:nvSpPr>
        <p:spPr>
          <a:xfrm>
            <a:off x="1090281" y="1225689"/>
            <a:ext cx="10903443" cy="5632311"/>
          </a:xfrm>
          <a:prstGeom prst="rect">
            <a:avLst/>
          </a:prstGeom>
        </p:spPr>
        <p:txBody>
          <a:bodyPr wrap="square">
            <a:spAutoFit/>
          </a:bodyPr>
          <a:lstStyle/>
          <a:p>
            <a:pPr indent="266700" algn="just">
              <a:spcAft>
                <a:spcPts val="0"/>
              </a:spcAft>
            </a:pPr>
            <a:r>
              <a:rPr lang="en-US" altLang="zh-CN" sz="2400" kern="100" dirty="0">
                <a:latin typeface="Times New Roman" panose="02020603050405020304" pitchFamily="18" charset="0"/>
              </a:rPr>
              <a:t>1</a:t>
            </a:r>
            <a:r>
              <a:rPr lang="zh-CN" altLang="zh-CN" sz="2400" kern="100" dirty="0">
                <a:latin typeface="Times New Roman" panose="02020603050405020304" pitchFamily="18" charset="0"/>
              </a:rPr>
              <a:t>、参与优先级打分的用户代表主要有：游客代表（</a:t>
            </a:r>
            <a:r>
              <a:rPr lang="zh-CN" altLang="en-US" sz="2400" kern="100" dirty="0">
                <a:latin typeface="Times New Roman" panose="02020603050405020304" pitchFamily="18" charset="0"/>
              </a:rPr>
              <a:t>胡锦波</a:t>
            </a:r>
            <a:r>
              <a:rPr lang="zh-CN" altLang="zh-CN" sz="2400" kern="100" dirty="0">
                <a:latin typeface="Times New Roman" panose="02020603050405020304" pitchFamily="18" charset="0"/>
              </a:rPr>
              <a:t>）、教师代表（杨枨老师）、管理员代表（</a:t>
            </a:r>
            <a:r>
              <a:rPr lang="zh-CN" altLang="en-US" sz="2400" kern="100" dirty="0">
                <a:latin typeface="Times New Roman" panose="02020603050405020304" pitchFamily="18" charset="0"/>
              </a:rPr>
              <a:t>陈尚辉</a:t>
            </a:r>
            <a:r>
              <a:rPr lang="zh-CN" altLang="zh-CN" sz="2400" kern="100" dirty="0">
                <a:latin typeface="Times New Roman" panose="02020603050405020304" pitchFamily="18" charset="0"/>
              </a:rPr>
              <a:t>）、学生代表（</a:t>
            </a:r>
            <a:r>
              <a:rPr lang="zh-CN" altLang="en-US" sz="2400" kern="100" dirty="0">
                <a:latin typeface="Times New Roman" panose="02020603050405020304" pitchFamily="18" charset="0"/>
              </a:rPr>
              <a:t>王飞钢</a:t>
            </a:r>
            <a:r>
              <a:rPr lang="zh-CN" altLang="zh-CN" sz="2400" kern="100" dirty="0">
                <a:latin typeface="Times New Roman" panose="02020603050405020304" pitchFamily="18" charset="0"/>
              </a:rPr>
              <a:t>）。</a:t>
            </a:r>
          </a:p>
          <a:p>
            <a:pPr indent="266700" algn="just">
              <a:spcAft>
                <a:spcPts val="0"/>
              </a:spcAft>
            </a:pPr>
            <a:r>
              <a:rPr lang="en-US" altLang="zh-CN" sz="2400" kern="100" dirty="0">
                <a:latin typeface="Times New Roman" panose="02020603050405020304" pitchFamily="18" charset="0"/>
              </a:rPr>
              <a:t>2</a:t>
            </a:r>
            <a:r>
              <a:rPr lang="zh-CN" altLang="zh-CN" sz="2400" kern="100" dirty="0">
                <a:latin typeface="Times New Roman" panose="02020603050405020304" pitchFamily="18" charset="0"/>
              </a:rPr>
              <a:t>、用户代表负责为用例的</a:t>
            </a:r>
            <a:r>
              <a:rPr lang="zh-CN" altLang="zh-CN" sz="2400" b="1" kern="100" dirty="0">
                <a:latin typeface="Times New Roman" panose="02020603050405020304" pitchFamily="18" charset="0"/>
              </a:rPr>
              <a:t>相对收益、相对损失</a:t>
            </a:r>
            <a:r>
              <a:rPr lang="zh-CN" altLang="zh-CN" sz="2400" kern="100" dirty="0">
                <a:latin typeface="Times New Roman" panose="02020603050405020304" pitchFamily="18" charset="0"/>
              </a:rPr>
              <a:t>部分打分，项目经理负责为用例的</a:t>
            </a:r>
            <a:r>
              <a:rPr lang="zh-CN" altLang="zh-CN" sz="2400" b="1" kern="100" dirty="0">
                <a:latin typeface="Times New Roman" panose="02020603050405020304" pitchFamily="18" charset="0"/>
              </a:rPr>
              <a:t>相对成本</a:t>
            </a:r>
            <a:r>
              <a:rPr lang="zh-CN" altLang="zh-CN" sz="2400" kern="100" dirty="0">
                <a:latin typeface="Times New Roman" panose="02020603050405020304" pitchFamily="18" charset="0"/>
              </a:rPr>
              <a:t>打分，</a:t>
            </a:r>
            <a:r>
              <a:rPr lang="zh-CN" altLang="en-US" sz="2400" kern="100" dirty="0">
                <a:latin typeface="Times New Roman" panose="02020603050405020304" pitchFamily="18" charset="0"/>
              </a:rPr>
              <a:t>开发者代表</a:t>
            </a:r>
            <a:r>
              <a:rPr lang="zh-CN" altLang="zh-CN" sz="2400" kern="100" dirty="0">
                <a:latin typeface="Times New Roman" panose="02020603050405020304" pitchFamily="18" charset="0"/>
              </a:rPr>
              <a:t>负责为用例的</a:t>
            </a:r>
            <a:r>
              <a:rPr lang="zh-CN" altLang="zh-CN" sz="2400" b="1" kern="100" dirty="0">
                <a:latin typeface="Times New Roman" panose="02020603050405020304" pitchFamily="18" charset="0"/>
              </a:rPr>
              <a:t>相对风险</a:t>
            </a:r>
            <a:r>
              <a:rPr lang="zh-CN" altLang="zh-CN" sz="2400" kern="100" dirty="0">
                <a:latin typeface="Times New Roman" panose="02020603050405020304" pitchFamily="18" charset="0"/>
              </a:rPr>
              <a:t>打分</a:t>
            </a:r>
            <a:r>
              <a:rPr lang="zh-CN" altLang="zh-CN" sz="2400" b="1" kern="100" dirty="0">
                <a:latin typeface="Times New Roman" panose="02020603050405020304" pitchFamily="18" charset="0"/>
              </a:rPr>
              <a:t>、权重比例</a:t>
            </a:r>
            <a:r>
              <a:rPr lang="zh-CN" altLang="zh-CN" sz="2400" kern="100" dirty="0">
                <a:latin typeface="Times New Roman" panose="02020603050405020304" pitchFamily="18" charset="0"/>
              </a:rPr>
              <a:t>由客户代表（杨枨老师）提出。</a:t>
            </a:r>
          </a:p>
          <a:p>
            <a:pPr indent="266700" algn="just">
              <a:spcAft>
                <a:spcPts val="0"/>
              </a:spcAft>
            </a:pPr>
            <a:r>
              <a:rPr lang="en-US" altLang="zh-CN" sz="2400" kern="100" dirty="0">
                <a:latin typeface="Times New Roman" panose="02020603050405020304" pitchFamily="18" charset="0"/>
              </a:rPr>
              <a:t>3</a:t>
            </a:r>
            <a:r>
              <a:rPr lang="zh-CN" altLang="zh-CN" sz="2400" kern="100" dirty="0">
                <a:latin typeface="Times New Roman" panose="02020603050405020304" pitchFamily="18" charset="0"/>
              </a:rPr>
              <a:t>、收益表示“如果实现，给用户带来的利益”；损失表示“如果不实现，给用户带来的损失”；风险表示“如果实现，存在的技术风险”；相对成本表示“如果实现，需要产生的费用”；权重比例是各个用户分类在最后评分时的加权值。</a:t>
            </a:r>
          </a:p>
          <a:p>
            <a:pPr indent="266700" algn="just">
              <a:spcAft>
                <a:spcPts val="0"/>
              </a:spcAft>
            </a:pPr>
            <a:r>
              <a:rPr lang="en-US" altLang="zh-CN" sz="2400" kern="100" dirty="0">
                <a:latin typeface="Times New Roman" panose="02020603050405020304" pitchFamily="18" charset="0"/>
              </a:rPr>
              <a:t>4</a:t>
            </a:r>
            <a:r>
              <a:rPr lang="zh-CN" altLang="zh-CN" sz="2400" kern="100" dirty="0">
                <a:latin typeface="Times New Roman" panose="02020603050405020304" pitchFamily="18" charset="0"/>
              </a:rPr>
              <a:t>、总价值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相对收益</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相对比重</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相对损失</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相对比重</a:t>
            </a:r>
          </a:p>
          <a:p>
            <a:pPr indent="533400" algn="just">
              <a:spcAft>
                <a:spcPts val="0"/>
              </a:spcAft>
            </a:pPr>
            <a:r>
              <a:rPr lang="zh-CN" altLang="zh-CN" sz="2400" kern="100" dirty="0">
                <a:latin typeface="Times New Roman" panose="02020603050405020304" pitchFamily="18" charset="0"/>
              </a:rPr>
              <a:t>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总价值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合计总价值</a:t>
            </a:r>
          </a:p>
          <a:p>
            <a:pPr indent="533400" algn="just">
              <a:spcAft>
                <a:spcPts val="0"/>
              </a:spcAft>
            </a:pPr>
            <a:r>
              <a:rPr lang="zh-CN" altLang="zh-CN" sz="2400" kern="100" dirty="0">
                <a:latin typeface="Times New Roman" panose="02020603050405020304" pitchFamily="18" charset="0"/>
              </a:rPr>
              <a:t>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合计风险</a:t>
            </a:r>
          </a:p>
          <a:p>
            <a:pPr indent="533400" algn="just">
              <a:spcAft>
                <a:spcPts val="0"/>
              </a:spcAft>
            </a:pPr>
            <a:r>
              <a:rPr lang="zh-CN" altLang="zh-CN" sz="2400" kern="100" dirty="0">
                <a:latin typeface="Times New Roman" panose="02020603050405020304" pitchFamily="18" charset="0"/>
              </a:rPr>
              <a:t>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合计成本</a:t>
            </a:r>
          </a:p>
          <a:p>
            <a:pPr marL="342900" lvl="0" indent="-342900" algn="just">
              <a:spcAft>
                <a:spcPts val="0"/>
              </a:spcAft>
              <a:buFont typeface="+mj-lt"/>
              <a:buAutoNum type="arabicPeriod" startAt="5"/>
            </a:pPr>
            <a:r>
              <a:rPr lang="zh-CN" altLang="zh-CN" sz="2400" kern="100" dirty="0">
                <a:latin typeface="Times New Roman" panose="02020603050405020304" pitchFamily="18" charset="0"/>
              </a:rPr>
              <a:t>优先级</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a:t>
            </a:r>
          </a:p>
          <a:p>
            <a:pPr marL="342900" lvl="0" indent="-342900" algn="just">
              <a:spcAft>
                <a:spcPts val="0"/>
              </a:spcAft>
              <a:buFont typeface="+mj-lt"/>
              <a:buAutoNum type="arabicPeriod" startAt="5"/>
            </a:pPr>
            <a:r>
              <a:rPr lang="zh-CN" altLang="zh-CN" sz="2400" kern="100" dirty="0">
                <a:latin typeface="Times New Roman" panose="02020603050405020304" pitchFamily="18" charset="0"/>
              </a:rPr>
              <a:t>具体相对权重：客户：</a:t>
            </a:r>
            <a:r>
              <a:rPr lang="en-US" altLang="zh-CN" sz="2400" kern="100" dirty="0">
                <a:latin typeface="Times New Roman" panose="02020603050405020304" pitchFamily="18" charset="0"/>
              </a:rPr>
              <a:t>1.5</a:t>
            </a:r>
            <a:r>
              <a:rPr lang="zh-CN" altLang="en-US" sz="2400" kern="100" dirty="0">
                <a:latin typeface="Times New Roman" panose="02020603050405020304" pitchFamily="18" charset="0"/>
              </a:rPr>
              <a:t>；</a:t>
            </a:r>
            <a:r>
              <a:rPr lang="zh-CN" altLang="zh-CN" sz="2400" kern="100" dirty="0">
                <a:latin typeface="Times New Roman" panose="02020603050405020304" pitchFamily="18" charset="0"/>
              </a:rPr>
              <a:t>游客：</a:t>
            </a:r>
            <a:r>
              <a:rPr lang="en-US" altLang="zh-CN" sz="2400" kern="100" dirty="0">
                <a:latin typeface="Times New Roman" panose="02020603050405020304" pitchFamily="18" charset="0"/>
              </a:rPr>
              <a:t>0.5</a:t>
            </a:r>
            <a:r>
              <a:rPr lang="zh-CN" altLang="en-US" sz="2400" kern="100" dirty="0">
                <a:latin typeface="Times New Roman" panose="02020603050405020304" pitchFamily="18" charset="0"/>
              </a:rPr>
              <a:t>；</a:t>
            </a:r>
            <a:r>
              <a:rPr lang="zh-CN" altLang="zh-CN" sz="2400" kern="100" dirty="0">
                <a:latin typeface="Times New Roman" panose="02020603050405020304" pitchFamily="18" charset="0"/>
              </a:rPr>
              <a:t>用户：</a:t>
            </a:r>
            <a:r>
              <a:rPr lang="en-US" altLang="zh-CN" sz="2400" kern="100" dirty="0">
                <a:latin typeface="Times New Roman" panose="02020603050405020304" pitchFamily="18" charset="0"/>
              </a:rPr>
              <a:t>1</a:t>
            </a:r>
            <a:endParaRPr lang="zh-CN" altLang="zh-CN" sz="2400" kern="100" dirty="0">
              <a:latin typeface="Times New Roman" panose="02020603050405020304" pitchFamily="18" charset="0"/>
            </a:endParaRPr>
          </a:p>
        </p:txBody>
      </p:sp>
    </p:spTree>
    <p:extLst>
      <p:ext uri="{BB962C8B-B14F-4D97-AF65-F5344CB8AC3E}">
        <p14:creationId xmlns:p14="http://schemas.microsoft.com/office/powerpoint/2010/main" val="36865671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0" y="1030136"/>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教师优先级打分：</a:t>
            </a:r>
          </a:p>
        </p:txBody>
      </p:sp>
      <p:graphicFrame>
        <p:nvGraphicFramePr>
          <p:cNvPr id="4" name="表格 3">
            <a:extLst>
              <a:ext uri="{FF2B5EF4-FFF2-40B4-BE49-F238E27FC236}">
                <a16:creationId xmlns:a16="http://schemas.microsoft.com/office/drawing/2014/main" id="{70E91109-8E33-4057-952D-A979A8147D05}"/>
              </a:ext>
            </a:extLst>
          </p:cNvPr>
          <p:cNvGraphicFramePr>
            <a:graphicFrameLocks noGrp="1"/>
          </p:cNvGraphicFramePr>
          <p:nvPr>
            <p:extLst>
              <p:ext uri="{D42A27DB-BD31-4B8C-83A1-F6EECF244321}">
                <p14:modId xmlns:p14="http://schemas.microsoft.com/office/powerpoint/2010/main" val="345949730"/>
              </p:ext>
            </p:extLst>
          </p:nvPr>
        </p:nvGraphicFramePr>
        <p:xfrm>
          <a:off x="2696065" y="1112362"/>
          <a:ext cx="4205424" cy="6096000"/>
        </p:xfrm>
        <a:graphic>
          <a:graphicData uri="http://schemas.openxmlformats.org/drawingml/2006/table">
            <a:tbl>
              <a:tblPr firstRow="1" firstCol="1" bandRow="1">
                <a:tableStyleId>{5C22544A-7EE6-4342-B048-85BDC9FD1C3A}</a:tableStyleId>
              </a:tblPr>
              <a:tblGrid>
                <a:gridCol w="685826">
                  <a:extLst>
                    <a:ext uri="{9D8B030D-6E8A-4147-A177-3AD203B41FA5}">
                      <a16:colId xmlns:a16="http://schemas.microsoft.com/office/drawing/2014/main" val="3499051268"/>
                    </a:ext>
                  </a:extLst>
                </a:gridCol>
                <a:gridCol w="517041">
                  <a:extLst>
                    <a:ext uri="{9D8B030D-6E8A-4147-A177-3AD203B41FA5}">
                      <a16:colId xmlns:a16="http://schemas.microsoft.com/office/drawing/2014/main" val="2836138146"/>
                    </a:ext>
                  </a:extLst>
                </a:gridCol>
                <a:gridCol w="360951">
                  <a:extLst>
                    <a:ext uri="{9D8B030D-6E8A-4147-A177-3AD203B41FA5}">
                      <a16:colId xmlns:a16="http://schemas.microsoft.com/office/drawing/2014/main" val="973434962"/>
                    </a:ext>
                  </a:extLst>
                </a:gridCol>
                <a:gridCol w="246128">
                  <a:extLst>
                    <a:ext uri="{9D8B030D-6E8A-4147-A177-3AD203B41FA5}">
                      <a16:colId xmlns:a16="http://schemas.microsoft.com/office/drawing/2014/main" val="9533952"/>
                    </a:ext>
                  </a:extLst>
                </a:gridCol>
                <a:gridCol w="227469">
                  <a:extLst>
                    <a:ext uri="{9D8B030D-6E8A-4147-A177-3AD203B41FA5}">
                      <a16:colId xmlns:a16="http://schemas.microsoft.com/office/drawing/2014/main" val="3964307675"/>
                    </a:ext>
                  </a:extLst>
                </a:gridCol>
                <a:gridCol w="215924">
                  <a:extLst>
                    <a:ext uri="{9D8B030D-6E8A-4147-A177-3AD203B41FA5}">
                      <a16:colId xmlns:a16="http://schemas.microsoft.com/office/drawing/2014/main" val="291750937"/>
                    </a:ext>
                  </a:extLst>
                </a:gridCol>
                <a:gridCol w="575261">
                  <a:extLst>
                    <a:ext uri="{9D8B030D-6E8A-4147-A177-3AD203B41FA5}">
                      <a16:colId xmlns:a16="http://schemas.microsoft.com/office/drawing/2014/main" val="3218161729"/>
                    </a:ext>
                  </a:extLst>
                </a:gridCol>
                <a:gridCol w="360951">
                  <a:extLst>
                    <a:ext uri="{9D8B030D-6E8A-4147-A177-3AD203B41FA5}">
                      <a16:colId xmlns:a16="http://schemas.microsoft.com/office/drawing/2014/main" val="2388485396"/>
                    </a:ext>
                  </a:extLst>
                </a:gridCol>
                <a:gridCol w="215924">
                  <a:extLst>
                    <a:ext uri="{9D8B030D-6E8A-4147-A177-3AD203B41FA5}">
                      <a16:colId xmlns:a16="http://schemas.microsoft.com/office/drawing/2014/main" val="1419926982"/>
                    </a:ext>
                  </a:extLst>
                </a:gridCol>
                <a:gridCol w="341443">
                  <a:extLst>
                    <a:ext uri="{9D8B030D-6E8A-4147-A177-3AD203B41FA5}">
                      <a16:colId xmlns:a16="http://schemas.microsoft.com/office/drawing/2014/main" val="2941699284"/>
                    </a:ext>
                  </a:extLst>
                </a:gridCol>
                <a:gridCol w="458506">
                  <a:extLst>
                    <a:ext uri="{9D8B030D-6E8A-4147-A177-3AD203B41FA5}">
                      <a16:colId xmlns:a16="http://schemas.microsoft.com/office/drawing/2014/main" val="544563398"/>
                    </a:ext>
                  </a:extLst>
                </a:gridCol>
              </a:tblGrid>
              <a:tr h="168541">
                <a:tc>
                  <a:txBody>
                    <a:bodyPr/>
                    <a:lstStyle/>
                    <a:p>
                      <a:pPr algn="ctr">
                        <a:spcAft>
                          <a:spcPts val="0"/>
                        </a:spcAft>
                      </a:pPr>
                      <a:r>
                        <a:rPr lang="zh-CN" sz="1600" kern="0" dirty="0">
                          <a:effectLst/>
                        </a:rPr>
                        <a:t>主要参与者</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风险</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成本</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255506140"/>
                  </a:ext>
                </a:extLst>
              </a:tr>
              <a:tr h="86064">
                <a:tc>
                  <a:txBody>
                    <a:bodyPr/>
                    <a:lstStyle/>
                    <a:p>
                      <a:pPr algn="ctr">
                        <a:spcAft>
                          <a:spcPts val="0"/>
                        </a:spcAft>
                      </a:pPr>
                      <a:r>
                        <a:rPr lang="zh-CN" altLang="en-US" sz="1600" kern="0" dirty="0">
                          <a:effectLst/>
                        </a:rPr>
                        <a:t>杨枨老师</a:t>
                      </a:r>
                      <a:r>
                        <a:rPr lang="zh-CN"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dirty="0">
                          <a:effectLst/>
                        </a:rPr>
                        <a:t>开设新课程</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0.023</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0.433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420572244"/>
                  </a:ext>
                </a:extLst>
              </a:tr>
              <a:tr h="8128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注册</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544184016"/>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修改密码</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568738970"/>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发布帖子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428881245"/>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539915119"/>
                  </a:ext>
                </a:extLst>
              </a:tr>
              <a:tr h="93236">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浏览课程模块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dirty="0">
                          <a:effectLst/>
                        </a:rPr>
                        <a:t>7</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734356312"/>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浏览教师模块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0.381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788238587"/>
                  </a:ext>
                </a:extLst>
              </a:tr>
            </a:tbl>
          </a:graphicData>
        </a:graphic>
      </p:graphicFrame>
      <p:graphicFrame>
        <p:nvGraphicFramePr>
          <p:cNvPr id="5" name="表格 4">
            <a:extLst>
              <a:ext uri="{FF2B5EF4-FFF2-40B4-BE49-F238E27FC236}">
                <a16:creationId xmlns:a16="http://schemas.microsoft.com/office/drawing/2014/main" id="{394BF68B-7324-46A1-8569-474F078288AC}"/>
              </a:ext>
            </a:extLst>
          </p:cNvPr>
          <p:cNvGraphicFramePr>
            <a:graphicFrameLocks noGrp="1"/>
          </p:cNvGraphicFramePr>
          <p:nvPr>
            <p:extLst>
              <p:ext uri="{D42A27DB-BD31-4B8C-83A1-F6EECF244321}">
                <p14:modId xmlns:p14="http://schemas.microsoft.com/office/powerpoint/2010/main" val="930248260"/>
              </p:ext>
            </p:extLst>
          </p:nvPr>
        </p:nvGraphicFramePr>
        <p:xfrm>
          <a:off x="7110919" y="1112362"/>
          <a:ext cx="4922198" cy="5852160"/>
        </p:xfrm>
        <a:graphic>
          <a:graphicData uri="http://schemas.openxmlformats.org/drawingml/2006/table">
            <a:tbl>
              <a:tblPr firstRow="1" firstCol="1" bandRow="1">
                <a:tableStyleId>{5C22544A-7EE6-4342-B048-85BDC9FD1C3A}</a:tableStyleId>
              </a:tblPr>
              <a:tblGrid>
                <a:gridCol w="619465">
                  <a:extLst>
                    <a:ext uri="{9D8B030D-6E8A-4147-A177-3AD203B41FA5}">
                      <a16:colId xmlns:a16="http://schemas.microsoft.com/office/drawing/2014/main" val="2443476437"/>
                    </a:ext>
                  </a:extLst>
                </a:gridCol>
                <a:gridCol w="683996">
                  <a:extLst>
                    <a:ext uri="{9D8B030D-6E8A-4147-A177-3AD203B41FA5}">
                      <a16:colId xmlns:a16="http://schemas.microsoft.com/office/drawing/2014/main" val="1223956703"/>
                    </a:ext>
                  </a:extLst>
                </a:gridCol>
                <a:gridCol w="477506">
                  <a:extLst>
                    <a:ext uri="{9D8B030D-6E8A-4147-A177-3AD203B41FA5}">
                      <a16:colId xmlns:a16="http://schemas.microsoft.com/office/drawing/2014/main" val="1375311815"/>
                    </a:ext>
                  </a:extLst>
                </a:gridCol>
                <a:gridCol w="451695">
                  <a:extLst>
                    <a:ext uri="{9D8B030D-6E8A-4147-A177-3AD203B41FA5}">
                      <a16:colId xmlns:a16="http://schemas.microsoft.com/office/drawing/2014/main" val="2429620780"/>
                    </a:ext>
                  </a:extLst>
                </a:gridCol>
                <a:gridCol w="285648">
                  <a:extLst>
                    <a:ext uri="{9D8B030D-6E8A-4147-A177-3AD203B41FA5}">
                      <a16:colId xmlns:a16="http://schemas.microsoft.com/office/drawing/2014/main" val="3108951578"/>
                    </a:ext>
                  </a:extLst>
                </a:gridCol>
                <a:gridCol w="285648">
                  <a:extLst>
                    <a:ext uri="{9D8B030D-6E8A-4147-A177-3AD203B41FA5}">
                      <a16:colId xmlns:a16="http://schemas.microsoft.com/office/drawing/2014/main" val="1735457448"/>
                    </a:ext>
                  </a:extLst>
                </a:gridCol>
                <a:gridCol w="296831">
                  <a:extLst>
                    <a:ext uri="{9D8B030D-6E8A-4147-A177-3AD203B41FA5}">
                      <a16:colId xmlns:a16="http://schemas.microsoft.com/office/drawing/2014/main" val="335255796"/>
                    </a:ext>
                  </a:extLst>
                </a:gridCol>
                <a:gridCol w="477506">
                  <a:extLst>
                    <a:ext uri="{9D8B030D-6E8A-4147-A177-3AD203B41FA5}">
                      <a16:colId xmlns:a16="http://schemas.microsoft.com/office/drawing/2014/main" val="3027570140"/>
                    </a:ext>
                  </a:extLst>
                </a:gridCol>
                <a:gridCol w="285648">
                  <a:extLst>
                    <a:ext uri="{9D8B030D-6E8A-4147-A177-3AD203B41FA5}">
                      <a16:colId xmlns:a16="http://schemas.microsoft.com/office/drawing/2014/main" val="2535320360"/>
                    </a:ext>
                  </a:extLst>
                </a:gridCol>
                <a:gridCol w="451695">
                  <a:extLst>
                    <a:ext uri="{9D8B030D-6E8A-4147-A177-3AD203B41FA5}">
                      <a16:colId xmlns:a16="http://schemas.microsoft.com/office/drawing/2014/main" val="1377878274"/>
                    </a:ext>
                  </a:extLst>
                </a:gridCol>
                <a:gridCol w="606560">
                  <a:extLst>
                    <a:ext uri="{9D8B030D-6E8A-4147-A177-3AD203B41FA5}">
                      <a16:colId xmlns:a16="http://schemas.microsoft.com/office/drawing/2014/main" val="1244688261"/>
                    </a:ext>
                  </a:extLst>
                </a:gridCol>
              </a:tblGrid>
              <a:tr h="187939">
                <a:tc>
                  <a:txBody>
                    <a:bodyPr/>
                    <a:lstStyle/>
                    <a:p>
                      <a:pPr algn="ctr">
                        <a:spcAft>
                          <a:spcPts val="0"/>
                        </a:spcAft>
                      </a:pPr>
                      <a:r>
                        <a:rPr lang="zh-CN" sz="1600" kern="0" dirty="0">
                          <a:effectLst/>
                        </a:rPr>
                        <a:t>主要参与者</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风险</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成本</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144717204"/>
                  </a:ext>
                </a:extLst>
              </a:tr>
              <a:tr h="95968">
                <a:tc>
                  <a:txBody>
                    <a:bodyPr/>
                    <a:lstStyle/>
                    <a:p>
                      <a:pPr algn="ctr">
                        <a:spcAft>
                          <a:spcPts val="0"/>
                        </a:spcAft>
                      </a:pPr>
                      <a:r>
                        <a:rPr lang="zh-CN" sz="1600" kern="0" dirty="0">
                          <a:effectLst/>
                        </a:rPr>
                        <a:t>　</a:t>
                      </a:r>
                      <a:r>
                        <a:rPr lang="zh-CN" altLang="en-US" sz="1600" kern="0" dirty="0">
                          <a:effectLst/>
                        </a:rPr>
                        <a:t>杨枨老师</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查看课程详情</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661362102"/>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查看最新点赞</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83902581"/>
                  </a:ext>
                </a:extLst>
              </a:tr>
              <a:tr h="155949">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新建课程资料文件夹</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19498130"/>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453918591"/>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删除心得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985663625"/>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dirty="0">
                          <a:effectLst/>
                        </a:rPr>
                        <a:t>浏览启动页</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dirty="0">
                          <a:effectLst/>
                        </a:rPr>
                        <a:t>8</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837072294"/>
                  </a:ext>
                </a:extLst>
              </a:tr>
              <a:tr h="90640">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注册</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777058776"/>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浏览主页</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2</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939590063"/>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浏览论坛模块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0.353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55968820"/>
                  </a:ext>
                </a:extLst>
              </a:tr>
            </a:tbl>
          </a:graphicData>
        </a:graphic>
      </p:graphicFrame>
      <p:sp>
        <p:nvSpPr>
          <p:cNvPr id="7" name="Rectangle 1">
            <a:extLst>
              <a:ext uri="{FF2B5EF4-FFF2-40B4-BE49-F238E27FC236}">
                <a16:creationId xmlns:a16="http://schemas.microsoft.com/office/drawing/2014/main" id="{B67F3ED3-1192-4667-8549-7DB97938E875}"/>
              </a:ext>
            </a:extLst>
          </p:cNvPr>
          <p:cNvSpPr>
            <a:spLocks noChangeArrowheads="1"/>
          </p:cNvSpPr>
          <p:nvPr/>
        </p:nvSpPr>
        <p:spPr bwMode="auto">
          <a:xfrm>
            <a:off x="5668963" y="18240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095610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管理员优先级打分：</a:t>
            </a:r>
          </a:p>
        </p:txBody>
      </p:sp>
      <p:graphicFrame>
        <p:nvGraphicFramePr>
          <p:cNvPr id="4" name="表格 3">
            <a:extLst>
              <a:ext uri="{FF2B5EF4-FFF2-40B4-BE49-F238E27FC236}">
                <a16:creationId xmlns:a16="http://schemas.microsoft.com/office/drawing/2014/main" id="{9CE3ED05-1E35-4F29-A93F-E4300EF43AB0}"/>
              </a:ext>
            </a:extLst>
          </p:cNvPr>
          <p:cNvGraphicFramePr>
            <a:graphicFrameLocks noGrp="1"/>
          </p:cNvGraphicFramePr>
          <p:nvPr>
            <p:extLst>
              <p:ext uri="{D42A27DB-BD31-4B8C-83A1-F6EECF244321}">
                <p14:modId xmlns:p14="http://schemas.microsoft.com/office/powerpoint/2010/main" val="2448251473"/>
              </p:ext>
            </p:extLst>
          </p:nvPr>
        </p:nvGraphicFramePr>
        <p:xfrm>
          <a:off x="3742441" y="1253764"/>
          <a:ext cx="6589337" cy="6207000"/>
        </p:xfrm>
        <a:graphic>
          <a:graphicData uri="http://schemas.openxmlformats.org/drawingml/2006/table">
            <a:tbl>
              <a:tblPr firstRow="1" firstCol="1" bandRow="1">
                <a:tableStyleId>{5C22544A-7EE6-4342-B048-85BDC9FD1C3A}</a:tableStyleId>
              </a:tblPr>
              <a:tblGrid>
                <a:gridCol w="678361">
                  <a:extLst>
                    <a:ext uri="{9D8B030D-6E8A-4147-A177-3AD203B41FA5}">
                      <a16:colId xmlns:a16="http://schemas.microsoft.com/office/drawing/2014/main" val="3895786110"/>
                    </a:ext>
                  </a:extLst>
                </a:gridCol>
                <a:gridCol w="1055602">
                  <a:extLst>
                    <a:ext uri="{9D8B030D-6E8A-4147-A177-3AD203B41FA5}">
                      <a16:colId xmlns:a16="http://schemas.microsoft.com/office/drawing/2014/main" val="1508407870"/>
                    </a:ext>
                  </a:extLst>
                </a:gridCol>
                <a:gridCol w="386361">
                  <a:extLst>
                    <a:ext uri="{9D8B030D-6E8A-4147-A177-3AD203B41FA5}">
                      <a16:colId xmlns:a16="http://schemas.microsoft.com/office/drawing/2014/main" val="2823682749"/>
                    </a:ext>
                  </a:extLst>
                </a:gridCol>
                <a:gridCol w="703178">
                  <a:extLst>
                    <a:ext uri="{9D8B030D-6E8A-4147-A177-3AD203B41FA5}">
                      <a16:colId xmlns:a16="http://schemas.microsoft.com/office/drawing/2014/main" val="1133091788"/>
                    </a:ext>
                  </a:extLst>
                </a:gridCol>
                <a:gridCol w="386361">
                  <a:extLst>
                    <a:ext uri="{9D8B030D-6E8A-4147-A177-3AD203B41FA5}">
                      <a16:colId xmlns:a16="http://schemas.microsoft.com/office/drawing/2014/main" val="775194435"/>
                    </a:ext>
                  </a:extLst>
                </a:gridCol>
                <a:gridCol w="386361">
                  <a:extLst>
                    <a:ext uri="{9D8B030D-6E8A-4147-A177-3AD203B41FA5}">
                      <a16:colId xmlns:a16="http://schemas.microsoft.com/office/drawing/2014/main" val="757133658"/>
                    </a:ext>
                  </a:extLst>
                </a:gridCol>
                <a:gridCol w="386361">
                  <a:extLst>
                    <a:ext uri="{9D8B030D-6E8A-4147-A177-3AD203B41FA5}">
                      <a16:colId xmlns:a16="http://schemas.microsoft.com/office/drawing/2014/main" val="3403967913"/>
                    </a:ext>
                  </a:extLst>
                </a:gridCol>
                <a:gridCol w="586534">
                  <a:extLst>
                    <a:ext uri="{9D8B030D-6E8A-4147-A177-3AD203B41FA5}">
                      <a16:colId xmlns:a16="http://schemas.microsoft.com/office/drawing/2014/main" val="3920169190"/>
                    </a:ext>
                  </a:extLst>
                </a:gridCol>
                <a:gridCol w="386361">
                  <a:extLst>
                    <a:ext uri="{9D8B030D-6E8A-4147-A177-3AD203B41FA5}">
                      <a16:colId xmlns:a16="http://schemas.microsoft.com/office/drawing/2014/main" val="3545140822"/>
                    </a:ext>
                  </a:extLst>
                </a:gridCol>
                <a:gridCol w="703178">
                  <a:extLst>
                    <a:ext uri="{9D8B030D-6E8A-4147-A177-3AD203B41FA5}">
                      <a16:colId xmlns:a16="http://schemas.microsoft.com/office/drawing/2014/main" val="2961950399"/>
                    </a:ext>
                  </a:extLst>
                </a:gridCol>
                <a:gridCol w="930679">
                  <a:extLst>
                    <a:ext uri="{9D8B030D-6E8A-4147-A177-3AD203B41FA5}">
                      <a16:colId xmlns:a16="http://schemas.microsoft.com/office/drawing/2014/main" val="2724227030"/>
                    </a:ext>
                  </a:extLst>
                </a:gridCol>
              </a:tblGrid>
              <a:tr h="1218904">
                <a:tc>
                  <a:txBody>
                    <a:bodyPr/>
                    <a:lstStyle/>
                    <a:p>
                      <a:pPr algn="just" fontAlgn="t">
                        <a:spcAft>
                          <a:spcPts val="0"/>
                        </a:spcAft>
                      </a:pPr>
                      <a:r>
                        <a:rPr lang="zh-CN" sz="1600" kern="0" dirty="0">
                          <a:effectLst/>
                        </a:rPr>
                        <a:t>主要参与者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用例</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价值</a:t>
                      </a: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相对损失</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风险</a:t>
                      </a:r>
                      <a:endParaRPr lang="zh-CN" sz="1600" kern="100">
                        <a:effectLst/>
                      </a:endParaRPr>
                    </a:p>
                    <a:p>
                      <a:pPr algn="just" fontAlgn="t">
                        <a:spcAft>
                          <a:spcPts val="0"/>
                        </a:spcAft>
                      </a:pP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成本</a:t>
                      </a:r>
                      <a:endParaRPr lang="zh-CN" sz="1600" kern="100">
                        <a:effectLst/>
                      </a:endParaRPr>
                    </a:p>
                    <a:p>
                      <a:pPr algn="just" fontAlgn="t">
                        <a:spcAft>
                          <a:spcPts val="0"/>
                        </a:spcAft>
                      </a:pP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dirty="0">
                          <a:effectLst/>
                        </a:rPr>
                        <a:t>优先级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1462713535"/>
                  </a:ext>
                </a:extLst>
              </a:tr>
              <a:tr h="731342">
                <a:tc>
                  <a:txBody>
                    <a:bodyPr/>
                    <a:lstStyle/>
                    <a:p>
                      <a:pPr algn="just" fontAlgn="t">
                        <a:spcAft>
                          <a:spcPts val="0"/>
                        </a:spcAft>
                      </a:pPr>
                      <a:r>
                        <a:rPr lang="zh-CN" sz="1600" kern="0">
                          <a:effectLst/>
                        </a:rPr>
                        <a:t>陈尚辉</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a:t>
                      </a:r>
                      <a:r>
                        <a:rPr lang="zh-CN" sz="1600" kern="100">
                          <a:effectLst/>
                        </a:rPr>
                        <a:t>管理员登录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0.0270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0.512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395697344"/>
                  </a:ext>
                </a:extLst>
              </a:tr>
              <a:tr h="57613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r>
                        <a:rPr lang="zh-CN" sz="1600" kern="100">
                          <a:effectLst/>
                        </a:rPr>
                        <a:t>浏览后台中心主页</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0.0205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0.390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1690657159"/>
                  </a:ext>
                </a:extLst>
              </a:tr>
              <a:tr h="546755">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3</a:t>
                      </a:r>
                      <a:r>
                        <a:rPr lang="zh-CN" sz="1600" kern="100">
                          <a:effectLst/>
                        </a:rPr>
                        <a:t>浏览已审核用户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0.0295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0.561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944057808"/>
                  </a:ext>
                </a:extLst>
              </a:tr>
              <a:tr h="53732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4</a:t>
                      </a:r>
                      <a:r>
                        <a:rPr lang="zh-CN" sz="1600" kern="100">
                          <a:effectLst/>
                        </a:rPr>
                        <a:t>注销已审核用户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0.0218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067340307"/>
                  </a:ext>
                </a:extLst>
              </a:tr>
              <a:tr h="556181">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5</a:t>
                      </a:r>
                      <a:r>
                        <a:rPr lang="zh-CN" sz="1600" kern="100">
                          <a:effectLst/>
                        </a:rPr>
                        <a:t>恢复已注销用户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0.0218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348479760"/>
                  </a:ext>
                </a:extLst>
              </a:tr>
              <a:tr h="50904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6</a:t>
                      </a:r>
                      <a:r>
                        <a:rPr lang="zh-CN" sz="1600" kern="100">
                          <a:effectLst/>
                        </a:rPr>
                        <a:t>浏览未审核用户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0.0282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0.537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427456986"/>
                  </a:ext>
                </a:extLst>
              </a:tr>
              <a:tr h="556181">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7</a:t>
                      </a:r>
                      <a:r>
                        <a:rPr lang="zh-CN" sz="1600" kern="100">
                          <a:effectLst/>
                        </a:rPr>
                        <a:t>拒绝未审核用户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0.0257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0.488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4077191699"/>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8</a:t>
                      </a:r>
                      <a:r>
                        <a:rPr lang="zh-CN" sz="1600" kern="100">
                          <a:effectLst/>
                        </a:rPr>
                        <a:t>同意未审核用户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0.0295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dirty="0">
                          <a:effectLst/>
                        </a:rPr>
                        <a:t>0.561</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261196917"/>
                  </a:ext>
                </a:extLst>
              </a:tr>
            </a:tbl>
          </a:graphicData>
        </a:graphic>
      </p:graphicFrame>
    </p:spTree>
    <p:extLst>
      <p:ext uri="{BB962C8B-B14F-4D97-AF65-F5344CB8AC3E}">
        <p14:creationId xmlns:p14="http://schemas.microsoft.com/office/powerpoint/2010/main" val="37297702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132552" y="964148"/>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学生优先级打分：</a:t>
            </a:r>
          </a:p>
        </p:txBody>
      </p:sp>
      <p:graphicFrame>
        <p:nvGraphicFramePr>
          <p:cNvPr id="4" name="表格 3">
            <a:extLst>
              <a:ext uri="{FF2B5EF4-FFF2-40B4-BE49-F238E27FC236}">
                <a16:creationId xmlns:a16="http://schemas.microsoft.com/office/drawing/2014/main" id="{E3A7A116-114D-4752-ABE8-A80D92B3B6DB}"/>
              </a:ext>
            </a:extLst>
          </p:cNvPr>
          <p:cNvGraphicFramePr>
            <a:graphicFrameLocks noGrp="1"/>
          </p:cNvGraphicFramePr>
          <p:nvPr>
            <p:extLst>
              <p:ext uri="{D42A27DB-BD31-4B8C-83A1-F6EECF244321}">
                <p14:modId xmlns:p14="http://schemas.microsoft.com/office/powerpoint/2010/main" val="3204966501"/>
              </p:ext>
            </p:extLst>
          </p:nvPr>
        </p:nvGraphicFramePr>
        <p:xfrm>
          <a:off x="2587555" y="1108954"/>
          <a:ext cx="4124532" cy="6318787"/>
        </p:xfrm>
        <a:graphic>
          <a:graphicData uri="http://schemas.openxmlformats.org/drawingml/2006/table">
            <a:tbl>
              <a:tblPr firstRow="1" firstCol="1" bandRow="1">
                <a:tableStyleId>{5C22544A-7EE6-4342-B048-85BDC9FD1C3A}</a:tableStyleId>
              </a:tblPr>
              <a:tblGrid>
                <a:gridCol w="544753">
                  <a:extLst>
                    <a:ext uri="{9D8B030D-6E8A-4147-A177-3AD203B41FA5}">
                      <a16:colId xmlns:a16="http://schemas.microsoft.com/office/drawing/2014/main" val="3609402836"/>
                    </a:ext>
                  </a:extLst>
                </a:gridCol>
                <a:gridCol w="726024">
                  <a:extLst>
                    <a:ext uri="{9D8B030D-6E8A-4147-A177-3AD203B41FA5}">
                      <a16:colId xmlns:a16="http://schemas.microsoft.com/office/drawing/2014/main" val="1503012715"/>
                    </a:ext>
                  </a:extLst>
                </a:gridCol>
                <a:gridCol w="286675">
                  <a:extLst>
                    <a:ext uri="{9D8B030D-6E8A-4147-A177-3AD203B41FA5}">
                      <a16:colId xmlns:a16="http://schemas.microsoft.com/office/drawing/2014/main" val="132629347"/>
                    </a:ext>
                  </a:extLst>
                </a:gridCol>
                <a:gridCol w="286675">
                  <a:extLst>
                    <a:ext uri="{9D8B030D-6E8A-4147-A177-3AD203B41FA5}">
                      <a16:colId xmlns:a16="http://schemas.microsoft.com/office/drawing/2014/main" val="997728007"/>
                    </a:ext>
                  </a:extLst>
                </a:gridCol>
                <a:gridCol w="286675">
                  <a:extLst>
                    <a:ext uri="{9D8B030D-6E8A-4147-A177-3AD203B41FA5}">
                      <a16:colId xmlns:a16="http://schemas.microsoft.com/office/drawing/2014/main" val="3411129096"/>
                    </a:ext>
                  </a:extLst>
                </a:gridCol>
                <a:gridCol w="291836">
                  <a:extLst>
                    <a:ext uri="{9D8B030D-6E8A-4147-A177-3AD203B41FA5}">
                      <a16:colId xmlns:a16="http://schemas.microsoft.com/office/drawing/2014/main" val="2952265176"/>
                    </a:ext>
                  </a:extLst>
                </a:gridCol>
                <a:gridCol w="286675">
                  <a:extLst>
                    <a:ext uri="{9D8B030D-6E8A-4147-A177-3AD203B41FA5}">
                      <a16:colId xmlns:a16="http://schemas.microsoft.com/office/drawing/2014/main" val="3633896401"/>
                    </a:ext>
                  </a:extLst>
                </a:gridCol>
                <a:gridCol w="286675">
                  <a:extLst>
                    <a:ext uri="{9D8B030D-6E8A-4147-A177-3AD203B41FA5}">
                      <a16:colId xmlns:a16="http://schemas.microsoft.com/office/drawing/2014/main" val="665516770"/>
                    </a:ext>
                  </a:extLst>
                </a:gridCol>
                <a:gridCol w="286675">
                  <a:extLst>
                    <a:ext uri="{9D8B030D-6E8A-4147-A177-3AD203B41FA5}">
                      <a16:colId xmlns:a16="http://schemas.microsoft.com/office/drawing/2014/main" val="2999813163"/>
                    </a:ext>
                  </a:extLst>
                </a:gridCol>
                <a:gridCol w="286675">
                  <a:extLst>
                    <a:ext uri="{9D8B030D-6E8A-4147-A177-3AD203B41FA5}">
                      <a16:colId xmlns:a16="http://schemas.microsoft.com/office/drawing/2014/main" val="130609433"/>
                    </a:ext>
                  </a:extLst>
                </a:gridCol>
                <a:gridCol w="555194">
                  <a:extLst>
                    <a:ext uri="{9D8B030D-6E8A-4147-A177-3AD203B41FA5}">
                      <a16:colId xmlns:a16="http://schemas.microsoft.com/office/drawing/2014/main" val="4202099927"/>
                    </a:ext>
                  </a:extLst>
                </a:gridCol>
              </a:tblGrid>
              <a:tr h="1219380">
                <a:tc>
                  <a:txBody>
                    <a:bodyPr/>
                    <a:lstStyle/>
                    <a:p>
                      <a:pPr algn="l" fontAlgn="t">
                        <a:spcAft>
                          <a:spcPts val="0"/>
                        </a:spcAft>
                      </a:pPr>
                      <a:r>
                        <a:rPr lang="zh-CN" sz="1600" kern="0" dirty="0">
                          <a:effectLst/>
                        </a:rPr>
                        <a:t>主要参与者</a:t>
                      </a:r>
                      <a:r>
                        <a:rPr lang="en-US" altLang="zh-CN"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dirty="0">
                          <a:effectLst/>
                        </a:rPr>
                        <a:t>用例</a:t>
                      </a:r>
                      <a:endParaRPr lang="zh-CN" sz="1600" kern="100" dirty="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风险</a:t>
                      </a:r>
                      <a:endParaRPr lang="zh-CN" sz="1600" kern="100">
                        <a:effectLst/>
                      </a:endParaRPr>
                    </a:p>
                    <a:p>
                      <a:pPr algn="l"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成本</a:t>
                      </a:r>
                      <a:endParaRPr lang="zh-CN" sz="1600" kern="100">
                        <a:effectLst/>
                      </a:endParaRPr>
                    </a:p>
                    <a:p>
                      <a:pPr algn="l"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0246" marR="10246" marT="0" marB="0"/>
                </a:tc>
                <a:extLst>
                  <a:ext uri="{0D108BD9-81ED-4DB2-BD59-A6C34878D82A}">
                    <a16:rowId xmlns:a16="http://schemas.microsoft.com/office/drawing/2014/main" val="3407973228"/>
                  </a:ext>
                </a:extLst>
              </a:tr>
              <a:tr h="731823">
                <a:tc>
                  <a:txBody>
                    <a:bodyPr/>
                    <a:lstStyle/>
                    <a:p>
                      <a:pPr algn="l" fontAlgn="t">
                        <a:spcAft>
                          <a:spcPts val="0"/>
                        </a:spcAft>
                      </a:pPr>
                      <a:r>
                        <a:rPr lang="zh-CN" sz="1600" kern="0">
                          <a:effectLst/>
                        </a:rPr>
                        <a:t>王飞钢</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1</a:t>
                      </a:r>
                      <a:r>
                        <a:rPr lang="zh-CN" sz="1600" kern="100">
                          <a:effectLst/>
                        </a:rPr>
                        <a:t>学生登录</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30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0.0363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dirty="0">
                          <a:effectLst/>
                        </a:rPr>
                        <a:t>0.454 </a:t>
                      </a:r>
                      <a:endParaRPr lang="zh-CN" sz="1600" kern="100" dirty="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4185459157"/>
                  </a:ext>
                </a:extLst>
              </a:tr>
              <a:tr h="1124012">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28</a:t>
                      </a:r>
                      <a:r>
                        <a:rPr lang="zh-CN" sz="1600" kern="100">
                          <a:effectLst/>
                        </a:rPr>
                        <a:t>查看我的课程</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0.0339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0.424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948592025"/>
                  </a:ext>
                </a:extLst>
              </a:tr>
              <a:tr h="73182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34</a:t>
                      </a:r>
                      <a:r>
                        <a:rPr lang="zh-CN" sz="1600" kern="100">
                          <a:effectLst/>
                        </a:rPr>
                        <a:t>参与答疑</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0.0327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0.409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667057111"/>
                  </a:ext>
                </a:extLst>
              </a:tr>
              <a:tr h="1049076">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30</a:t>
                      </a:r>
                      <a:r>
                        <a:rPr lang="zh-CN" sz="1600" kern="100">
                          <a:effectLst/>
                        </a:rPr>
                        <a:t>查看课程公告</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1123267428"/>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40</a:t>
                      </a:r>
                      <a:r>
                        <a:rPr lang="zh-CN" sz="1600" kern="100">
                          <a:effectLst/>
                        </a:rPr>
                        <a:t>浏览帖子</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0.0303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dirty="0">
                          <a:effectLst/>
                        </a:rPr>
                        <a:t>0.378 </a:t>
                      </a:r>
                      <a:endParaRPr lang="zh-CN" sz="1600" kern="100" dirty="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739930801"/>
                  </a:ext>
                </a:extLst>
              </a:tr>
            </a:tbl>
          </a:graphicData>
        </a:graphic>
      </p:graphicFrame>
      <p:sp>
        <p:nvSpPr>
          <p:cNvPr id="5" name="Rectangle 1">
            <a:extLst>
              <a:ext uri="{FF2B5EF4-FFF2-40B4-BE49-F238E27FC236}">
                <a16:creationId xmlns:a16="http://schemas.microsoft.com/office/drawing/2014/main" id="{D883F218-E51A-4497-A574-D1D28CB18BEF}"/>
              </a:ext>
            </a:extLst>
          </p:cNvPr>
          <p:cNvSpPr>
            <a:spLocks noChangeArrowheads="1"/>
          </p:cNvSpPr>
          <p:nvPr/>
        </p:nvSpPr>
        <p:spPr bwMode="auto">
          <a:xfrm>
            <a:off x="5765800" y="17795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表格 6">
            <a:extLst>
              <a:ext uri="{FF2B5EF4-FFF2-40B4-BE49-F238E27FC236}">
                <a16:creationId xmlns:a16="http://schemas.microsoft.com/office/drawing/2014/main" id="{D8914289-079E-4024-BA5C-E35171A8CB27}"/>
              </a:ext>
            </a:extLst>
          </p:cNvPr>
          <p:cNvGraphicFramePr>
            <a:graphicFrameLocks noGrp="1"/>
          </p:cNvGraphicFramePr>
          <p:nvPr>
            <p:extLst>
              <p:ext uri="{D42A27DB-BD31-4B8C-83A1-F6EECF244321}">
                <p14:modId xmlns:p14="http://schemas.microsoft.com/office/powerpoint/2010/main" val="3136460298"/>
              </p:ext>
            </p:extLst>
          </p:nvPr>
        </p:nvGraphicFramePr>
        <p:xfrm>
          <a:off x="7042304" y="1108954"/>
          <a:ext cx="5068633" cy="5852160"/>
        </p:xfrm>
        <a:graphic>
          <a:graphicData uri="http://schemas.openxmlformats.org/drawingml/2006/table">
            <a:tbl>
              <a:tblPr firstRow="1" firstCol="1" bandRow="1">
                <a:tableStyleId>{5C22544A-7EE6-4342-B048-85BDC9FD1C3A}</a:tableStyleId>
              </a:tblPr>
              <a:tblGrid>
                <a:gridCol w="686630">
                  <a:extLst>
                    <a:ext uri="{9D8B030D-6E8A-4147-A177-3AD203B41FA5}">
                      <a16:colId xmlns:a16="http://schemas.microsoft.com/office/drawing/2014/main" val="3240829527"/>
                    </a:ext>
                  </a:extLst>
                </a:gridCol>
                <a:gridCol w="915107">
                  <a:extLst>
                    <a:ext uri="{9D8B030D-6E8A-4147-A177-3AD203B41FA5}">
                      <a16:colId xmlns:a16="http://schemas.microsoft.com/office/drawing/2014/main" val="1618421768"/>
                    </a:ext>
                  </a:extLst>
                </a:gridCol>
                <a:gridCol w="341563">
                  <a:extLst>
                    <a:ext uri="{9D8B030D-6E8A-4147-A177-3AD203B41FA5}">
                      <a16:colId xmlns:a16="http://schemas.microsoft.com/office/drawing/2014/main" val="3460389065"/>
                    </a:ext>
                  </a:extLst>
                </a:gridCol>
                <a:gridCol w="341563">
                  <a:extLst>
                    <a:ext uri="{9D8B030D-6E8A-4147-A177-3AD203B41FA5}">
                      <a16:colId xmlns:a16="http://schemas.microsoft.com/office/drawing/2014/main" val="248053462"/>
                    </a:ext>
                  </a:extLst>
                </a:gridCol>
                <a:gridCol w="349892">
                  <a:extLst>
                    <a:ext uri="{9D8B030D-6E8A-4147-A177-3AD203B41FA5}">
                      <a16:colId xmlns:a16="http://schemas.microsoft.com/office/drawing/2014/main" val="2707094519"/>
                    </a:ext>
                  </a:extLst>
                </a:gridCol>
                <a:gridCol w="367835">
                  <a:extLst>
                    <a:ext uri="{9D8B030D-6E8A-4147-A177-3AD203B41FA5}">
                      <a16:colId xmlns:a16="http://schemas.microsoft.com/office/drawing/2014/main" val="2255265467"/>
                    </a:ext>
                  </a:extLst>
                </a:gridCol>
                <a:gridCol w="341563">
                  <a:extLst>
                    <a:ext uri="{9D8B030D-6E8A-4147-A177-3AD203B41FA5}">
                      <a16:colId xmlns:a16="http://schemas.microsoft.com/office/drawing/2014/main" val="2717396431"/>
                    </a:ext>
                  </a:extLst>
                </a:gridCol>
                <a:gridCol w="341563">
                  <a:extLst>
                    <a:ext uri="{9D8B030D-6E8A-4147-A177-3AD203B41FA5}">
                      <a16:colId xmlns:a16="http://schemas.microsoft.com/office/drawing/2014/main" val="333940263"/>
                    </a:ext>
                  </a:extLst>
                </a:gridCol>
                <a:gridCol w="341563">
                  <a:extLst>
                    <a:ext uri="{9D8B030D-6E8A-4147-A177-3AD203B41FA5}">
                      <a16:colId xmlns:a16="http://schemas.microsoft.com/office/drawing/2014/main" val="1212413005"/>
                    </a:ext>
                  </a:extLst>
                </a:gridCol>
                <a:gridCol w="341563">
                  <a:extLst>
                    <a:ext uri="{9D8B030D-6E8A-4147-A177-3AD203B41FA5}">
                      <a16:colId xmlns:a16="http://schemas.microsoft.com/office/drawing/2014/main" val="3380191747"/>
                    </a:ext>
                  </a:extLst>
                </a:gridCol>
                <a:gridCol w="699791">
                  <a:extLst>
                    <a:ext uri="{9D8B030D-6E8A-4147-A177-3AD203B41FA5}">
                      <a16:colId xmlns:a16="http://schemas.microsoft.com/office/drawing/2014/main" val="3094075151"/>
                    </a:ext>
                  </a:extLst>
                </a:gridCol>
              </a:tblGrid>
              <a:tr h="187929">
                <a:tc>
                  <a:txBody>
                    <a:bodyPr/>
                    <a:lstStyle/>
                    <a:p>
                      <a:pPr algn="just" fontAlgn="t">
                        <a:spcAft>
                          <a:spcPts val="0"/>
                        </a:spcAft>
                      </a:pPr>
                      <a:r>
                        <a:rPr lang="zh-CN" sz="1600" kern="0">
                          <a:effectLst/>
                        </a:rPr>
                        <a:t>主要参与者</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风险</a:t>
                      </a:r>
                      <a:endParaRPr lang="zh-CN" sz="1600" kern="100">
                        <a:effectLst/>
                      </a:endParaRPr>
                    </a:p>
                    <a:p>
                      <a:pPr algn="just"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成本</a:t>
                      </a:r>
                      <a:endParaRPr lang="zh-CN" sz="1600" kern="100">
                        <a:effectLst/>
                      </a:endParaRPr>
                    </a:p>
                    <a:p>
                      <a:pPr algn="just"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1371" marR="11371" marT="0" marB="0"/>
                </a:tc>
                <a:extLst>
                  <a:ext uri="{0D108BD9-81ED-4DB2-BD59-A6C34878D82A}">
                    <a16:rowId xmlns:a16="http://schemas.microsoft.com/office/drawing/2014/main" val="2379384605"/>
                  </a:ext>
                </a:extLst>
              </a:tr>
              <a:tr h="163590">
                <a:tc>
                  <a:txBody>
                    <a:bodyPr/>
                    <a:lstStyle/>
                    <a:p>
                      <a:pPr algn="ctr" fontAlgn="t">
                        <a:spcAft>
                          <a:spcPts val="0"/>
                        </a:spcAft>
                      </a:pPr>
                      <a:r>
                        <a:rPr lang="zh-CN" sz="1600" kern="0">
                          <a:effectLst/>
                        </a:rPr>
                        <a:t>王飞钢</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a:t>
                      </a:r>
                      <a:r>
                        <a:rPr lang="zh-CN" sz="1600" kern="100">
                          <a:effectLst/>
                        </a:rPr>
                        <a:t>学生登录</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30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0.454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621607109"/>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28</a:t>
                      </a:r>
                      <a:r>
                        <a:rPr lang="zh-CN" sz="1600" kern="100">
                          <a:effectLst/>
                        </a:rPr>
                        <a:t>查看我的课程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0.0339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0.424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10484832"/>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34</a:t>
                      </a:r>
                      <a:r>
                        <a:rPr lang="zh-CN" sz="1600" kern="100">
                          <a:effectLst/>
                        </a:rPr>
                        <a:t>参与答疑</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0.0327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0.409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30853753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30</a:t>
                      </a:r>
                      <a:r>
                        <a:rPr lang="zh-CN" sz="1600" kern="100">
                          <a:effectLst/>
                        </a:rPr>
                        <a:t>查看课程公告</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22051474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40</a:t>
                      </a:r>
                      <a:r>
                        <a:rPr lang="zh-CN" sz="1600" kern="100">
                          <a:effectLst/>
                        </a:rPr>
                        <a:t>浏览帖子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0.0303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0.378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3943478199"/>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a:t>
                      </a:r>
                      <a:r>
                        <a:rPr lang="zh-CN" sz="1600" kern="100">
                          <a:effectLst/>
                        </a:rPr>
                        <a:t>学生搜索</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23</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0.0278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0.348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749063518"/>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7</a:t>
                      </a:r>
                      <a:r>
                        <a:rPr lang="zh-CN" sz="1600" kern="100">
                          <a:effectLst/>
                        </a:rPr>
                        <a:t>学生查看课程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175709260"/>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18</a:t>
                      </a:r>
                      <a:r>
                        <a:rPr lang="zh-CN" sz="1600" kern="100">
                          <a:effectLst/>
                        </a:rPr>
                        <a:t>下载附件</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38813449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41</a:t>
                      </a:r>
                      <a:r>
                        <a:rPr lang="zh-CN" sz="1600" kern="100">
                          <a:effectLst/>
                        </a:rPr>
                        <a:t>发布帖子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47636448"/>
                  </a:ext>
                </a:extLst>
              </a:tr>
              <a:tr h="163590">
                <a:tc>
                  <a:txBody>
                    <a:bodyPr/>
                    <a:lstStyle/>
                    <a:p>
                      <a:pPr algn="ctr">
                        <a:spcAft>
                          <a:spcPts val="0"/>
                        </a:spcAft>
                      </a:pPr>
                      <a:r>
                        <a:rPr lang="en-US"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26</a:t>
                      </a:r>
                      <a:r>
                        <a:rPr lang="zh-CN" sz="1600" kern="100">
                          <a:effectLst/>
                        </a:rPr>
                        <a:t>修改头像</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0.0073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dirty="0">
                          <a:effectLst/>
                        </a:rPr>
                        <a:t>0.091 </a:t>
                      </a:r>
                      <a:endParaRPr lang="zh-CN" sz="1600" kern="100" dirty="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229739278"/>
                  </a:ext>
                </a:extLst>
              </a:tr>
            </a:tbl>
          </a:graphicData>
        </a:graphic>
      </p:graphicFrame>
    </p:spTree>
    <p:extLst>
      <p:ext uri="{BB962C8B-B14F-4D97-AF65-F5344CB8AC3E}">
        <p14:creationId xmlns:p14="http://schemas.microsoft.com/office/powerpoint/2010/main" val="1304810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游客优先级打分：</a:t>
            </a:r>
          </a:p>
        </p:txBody>
      </p:sp>
      <p:graphicFrame>
        <p:nvGraphicFramePr>
          <p:cNvPr id="7" name="表格 6">
            <a:extLst>
              <a:ext uri="{FF2B5EF4-FFF2-40B4-BE49-F238E27FC236}">
                <a16:creationId xmlns:a16="http://schemas.microsoft.com/office/drawing/2014/main" id="{6C01B225-8560-4740-975B-0F820182059F}"/>
              </a:ext>
            </a:extLst>
          </p:cNvPr>
          <p:cNvGraphicFramePr>
            <a:graphicFrameLocks noGrp="1"/>
          </p:cNvGraphicFramePr>
          <p:nvPr>
            <p:extLst>
              <p:ext uri="{D42A27DB-BD31-4B8C-83A1-F6EECF244321}">
                <p14:modId xmlns:p14="http://schemas.microsoft.com/office/powerpoint/2010/main" val="429154262"/>
              </p:ext>
            </p:extLst>
          </p:nvPr>
        </p:nvGraphicFramePr>
        <p:xfrm>
          <a:off x="470763" y="1967334"/>
          <a:ext cx="5333365" cy="2438400"/>
        </p:xfrm>
        <a:graphic>
          <a:graphicData uri="http://schemas.openxmlformats.org/drawingml/2006/table">
            <a:tbl>
              <a:tblPr firstRow="1" firstCol="1" bandRow="1">
                <a:tableStyleId>{5C22544A-7EE6-4342-B048-85BDC9FD1C3A}</a:tableStyleId>
              </a:tblPr>
              <a:tblGrid>
                <a:gridCol w="459105">
                  <a:extLst>
                    <a:ext uri="{9D8B030D-6E8A-4147-A177-3AD203B41FA5}">
                      <a16:colId xmlns:a16="http://schemas.microsoft.com/office/drawing/2014/main" val="2565047905"/>
                    </a:ext>
                  </a:extLst>
                </a:gridCol>
                <a:gridCol w="774700">
                  <a:extLst>
                    <a:ext uri="{9D8B030D-6E8A-4147-A177-3AD203B41FA5}">
                      <a16:colId xmlns:a16="http://schemas.microsoft.com/office/drawing/2014/main" val="161026823"/>
                    </a:ext>
                  </a:extLst>
                </a:gridCol>
                <a:gridCol w="270510">
                  <a:extLst>
                    <a:ext uri="{9D8B030D-6E8A-4147-A177-3AD203B41FA5}">
                      <a16:colId xmlns:a16="http://schemas.microsoft.com/office/drawing/2014/main" val="559880985"/>
                    </a:ext>
                  </a:extLst>
                </a:gridCol>
                <a:gridCol w="270510">
                  <a:extLst>
                    <a:ext uri="{9D8B030D-6E8A-4147-A177-3AD203B41FA5}">
                      <a16:colId xmlns:a16="http://schemas.microsoft.com/office/drawing/2014/main" val="60998020"/>
                    </a:ext>
                  </a:extLst>
                </a:gridCol>
                <a:gridCol w="293370">
                  <a:extLst>
                    <a:ext uri="{9D8B030D-6E8A-4147-A177-3AD203B41FA5}">
                      <a16:colId xmlns:a16="http://schemas.microsoft.com/office/drawing/2014/main" val="635831750"/>
                    </a:ext>
                  </a:extLst>
                </a:gridCol>
                <a:gridCol w="481965">
                  <a:extLst>
                    <a:ext uri="{9D8B030D-6E8A-4147-A177-3AD203B41FA5}">
                      <a16:colId xmlns:a16="http://schemas.microsoft.com/office/drawing/2014/main" val="1710460908"/>
                    </a:ext>
                  </a:extLst>
                </a:gridCol>
                <a:gridCol w="270510">
                  <a:extLst>
                    <a:ext uri="{9D8B030D-6E8A-4147-A177-3AD203B41FA5}">
                      <a16:colId xmlns:a16="http://schemas.microsoft.com/office/drawing/2014/main" val="4129829523"/>
                    </a:ext>
                  </a:extLst>
                </a:gridCol>
                <a:gridCol w="415290">
                  <a:extLst>
                    <a:ext uri="{9D8B030D-6E8A-4147-A177-3AD203B41FA5}">
                      <a16:colId xmlns:a16="http://schemas.microsoft.com/office/drawing/2014/main" val="2044503187"/>
                    </a:ext>
                  </a:extLst>
                </a:gridCol>
                <a:gridCol w="304165">
                  <a:extLst>
                    <a:ext uri="{9D8B030D-6E8A-4147-A177-3AD203B41FA5}">
                      <a16:colId xmlns:a16="http://schemas.microsoft.com/office/drawing/2014/main" val="808913024"/>
                    </a:ext>
                  </a:extLst>
                </a:gridCol>
                <a:gridCol w="600710">
                  <a:extLst>
                    <a:ext uri="{9D8B030D-6E8A-4147-A177-3AD203B41FA5}">
                      <a16:colId xmlns:a16="http://schemas.microsoft.com/office/drawing/2014/main" val="3879493407"/>
                    </a:ext>
                  </a:extLst>
                </a:gridCol>
                <a:gridCol w="1192530">
                  <a:extLst>
                    <a:ext uri="{9D8B030D-6E8A-4147-A177-3AD203B41FA5}">
                      <a16:colId xmlns:a16="http://schemas.microsoft.com/office/drawing/2014/main" val="18370831"/>
                    </a:ext>
                  </a:extLst>
                </a:gridCol>
              </a:tblGrid>
              <a:tr h="169545">
                <a:tc>
                  <a:txBody>
                    <a:bodyPr/>
                    <a:lstStyle/>
                    <a:p>
                      <a:pPr algn="just">
                        <a:spcAft>
                          <a:spcPts val="0"/>
                        </a:spcAft>
                      </a:pPr>
                      <a:r>
                        <a:rPr lang="zh-CN" sz="1600" kern="100">
                          <a:effectLst/>
                        </a:rPr>
                        <a:t>主要参与者</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用例</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相对损失</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价</a:t>
                      </a:r>
                    </a:p>
                    <a:p>
                      <a:pPr algn="just">
                        <a:spcAft>
                          <a:spcPts val="0"/>
                        </a:spcAft>
                      </a:pPr>
                      <a:r>
                        <a:rPr lang="zh-CN" sz="1600" kern="100" dirty="0">
                          <a:effectLst/>
                        </a:rPr>
                        <a:t>值</a:t>
                      </a:r>
                    </a:p>
                    <a:p>
                      <a:pPr algn="just">
                        <a:spcAft>
                          <a:spcPts val="0"/>
                        </a:spcAft>
                      </a:pPr>
                      <a:r>
                        <a:rPr lang="en-US" sz="1600" kern="100" dirty="0">
                          <a:effectLst/>
                        </a:rPr>
                        <a: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成</a:t>
                      </a:r>
                    </a:p>
                    <a:p>
                      <a:pPr algn="just">
                        <a:spcAft>
                          <a:spcPts val="0"/>
                        </a:spcAft>
                      </a:pPr>
                      <a:r>
                        <a:rPr lang="zh-CN" sz="1600" kern="100" dirty="0">
                          <a:effectLst/>
                        </a:rPr>
                        <a:t>本</a:t>
                      </a:r>
                    </a:p>
                    <a:p>
                      <a:pPr algn="just">
                        <a:spcAft>
                          <a:spcPts val="0"/>
                        </a:spcAft>
                      </a:pPr>
                      <a:r>
                        <a:rPr lang="en-US" sz="1600" kern="100" dirty="0">
                          <a:effectLst/>
                        </a:rPr>
                        <a: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风</a:t>
                      </a:r>
                    </a:p>
                    <a:p>
                      <a:pPr algn="just">
                        <a:spcAft>
                          <a:spcPts val="0"/>
                        </a:spcAft>
                      </a:pPr>
                      <a:r>
                        <a:rPr lang="zh-CN" sz="1600" kern="100">
                          <a:effectLst/>
                        </a:rPr>
                        <a:t>险</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优先级</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4509525"/>
                  </a:ext>
                </a:extLst>
              </a:tr>
              <a:tr h="330200">
                <a:tc>
                  <a:txBody>
                    <a:bodyPr/>
                    <a:lstStyle/>
                    <a:p>
                      <a:pPr algn="just">
                        <a:spcAft>
                          <a:spcPts val="0"/>
                        </a:spcAft>
                      </a:pPr>
                      <a:r>
                        <a:rPr lang="zh-CN" sz="1600" kern="100" dirty="0">
                          <a:effectLst/>
                        </a:rPr>
                        <a:t>胡锦波</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1</a:t>
                      </a:r>
                      <a:r>
                        <a:rPr lang="zh-CN" sz="1600" kern="100" dirty="0">
                          <a:effectLst/>
                        </a:rPr>
                        <a:t>游客注册</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6</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3553946"/>
                  </a:ext>
                </a:extLst>
              </a:tr>
              <a:tr h="330200">
                <a:tc>
                  <a:txBody>
                    <a:bodyPr/>
                    <a:lstStyle/>
                    <a:p>
                      <a:endParaRPr lang="zh-CN" sz="1600" kern="100">
                        <a:effectLst/>
                        <a:latin typeface="等线" panose="02010600030101010101" pitchFamily="2" charset="-122"/>
                        <a:ea typeface="等线" panose="02010600030101010101" pitchFamily="2" charset="-122"/>
                      </a:endParaRPr>
                    </a:p>
                  </a:txBody>
                  <a:tcPr marL="68580" marR="68580" marT="0" marB="0"/>
                </a:tc>
                <a:tc>
                  <a:txBody>
                    <a:bodyPr/>
                    <a:lstStyle/>
                    <a:p>
                      <a:pPr algn="just">
                        <a:spcAft>
                          <a:spcPts val="0"/>
                        </a:spcAft>
                      </a:pPr>
                      <a:r>
                        <a:rPr lang="en-US" sz="1600" kern="100">
                          <a:effectLst/>
                        </a:rPr>
                        <a:t>2</a:t>
                      </a:r>
                      <a:r>
                        <a:rPr lang="zh-CN" sz="1600" kern="100">
                          <a:effectLst/>
                        </a:rPr>
                        <a:t>用户登录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0590160"/>
                  </a:ext>
                </a:extLst>
              </a:tr>
            </a:tbl>
          </a:graphicData>
        </a:graphic>
      </p:graphicFrame>
      <p:graphicFrame>
        <p:nvGraphicFramePr>
          <p:cNvPr id="8" name="表格 7">
            <a:extLst>
              <a:ext uri="{FF2B5EF4-FFF2-40B4-BE49-F238E27FC236}">
                <a16:creationId xmlns:a16="http://schemas.microsoft.com/office/drawing/2014/main" id="{D94DB2F1-775E-4D7D-B2CA-E0718B2FCF65}"/>
              </a:ext>
            </a:extLst>
          </p:cNvPr>
          <p:cNvGraphicFramePr>
            <a:graphicFrameLocks noGrp="1"/>
          </p:cNvGraphicFramePr>
          <p:nvPr>
            <p:extLst>
              <p:ext uri="{D42A27DB-BD31-4B8C-83A1-F6EECF244321}">
                <p14:modId xmlns:p14="http://schemas.microsoft.com/office/powerpoint/2010/main" val="3272493383"/>
              </p:ext>
            </p:extLst>
          </p:nvPr>
        </p:nvGraphicFramePr>
        <p:xfrm>
          <a:off x="6669959" y="1890524"/>
          <a:ext cx="5333365" cy="2438400"/>
        </p:xfrm>
        <a:graphic>
          <a:graphicData uri="http://schemas.openxmlformats.org/drawingml/2006/table">
            <a:tbl>
              <a:tblPr firstRow="1" firstCol="1" bandRow="1">
                <a:tableStyleId>{5C22544A-7EE6-4342-B048-85BDC9FD1C3A}</a:tableStyleId>
              </a:tblPr>
              <a:tblGrid>
                <a:gridCol w="459105">
                  <a:extLst>
                    <a:ext uri="{9D8B030D-6E8A-4147-A177-3AD203B41FA5}">
                      <a16:colId xmlns:a16="http://schemas.microsoft.com/office/drawing/2014/main" val="2565047905"/>
                    </a:ext>
                  </a:extLst>
                </a:gridCol>
                <a:gridCol w="774700">
                  <a:extLst>
                    <a:ext uri="{9D8B030D-6E8A-4147-A177-3AD203B41FA5}">
                      <a16:colId xmlns:a16="http://schemas.microsoft.com/office/drawing/2014/main" val="161026823"/>
                    </a:ext>
                  </a:extLst>
                </a:gridCol>
                <a:gridCol w="270510">
                  <a:extLst>
                    <a:ext uri="{9D8B030D-6E8A-4147-A177-3AD203B41FA5}">
                      <a16:colId xmlns:a16="http://schemas.microsoft.com/office/drawing/2014/main" val="559880985"/>
                    </a:ext>
                  </a:extLst>
                </a:gridCol>
                <a:gridCol w="270510">
                  <a:extLst>
                    <a:ext uri="{9D8B030D-6E8A-4147-A177-3AD203B41FA5}">
                      <a16:colId xmlns:a16="http://schemas.microsoft.com/office/drawing/2014/main" val="60998020"/>
                    </a:ext>
                  </a:extLst>
                </a:gridCol>
                <a:gridCol w="293370">
                  <a:extLst>
                    <a:ext uri="{9D8B030D-6E8A-4147-A177-3AD203B41FA5}">
                      <a16:colId xmlns:a16="http://schemas.microsoft.com/office/drawing/2014/main" val="635831750"/>
                    </a:ext>
                  </a:extLst>
                </a:gridCol>
                <a:gridCol w="481965">
                  <a:extLst>
                    <a:ext uri="{9D8B030D-6E8A-4147-A177-3AD203B41FA5}">
                      <a16:colId xmlns:a16="http://schemas.microsoft.com/office/drawing/2014/main" val="1710460908"/>
                    </a:ext>
                  </a:extLst>
                </a:gridCol>
                <a:gridCol w="270510">
                  <a:extLst>
                    <a:ext uri="{9D8B030D-6E8A-4147-A177-3AD203B41FA5}">
                      <a16:colId xmlns:a16="http://schemas.microsoft.com/office/drawing/2014/main" val="4129829523"/>
                    </a:ext>
                  </a:extLst>
                </a:gridCol>
                <a:gridCol w="415290">
                  <a:extLst>
                    <a:ext uri="{9D8B030D-6E8A-4147-A177-3AD203B41FA5}">
                      <a16:colId xmlns:a16="http://schemas.microsoft.com/office/drawing/2014/main" val="2044503187"/>
                    </a:ext>
                  </a:extLst>
                </a:gridCol>
                <a:gridCol w="304165">
                  <a:extLst>
                    <a:ext uri="{9D8B030D-6E8A-4147-A177-3AD203B41FA5}">
                      <a16:colId xmlns:a16="http://schemas.microsoft.com/office/drawing/2014/main" val="808913024"/>
                    </a:ext>
                  </a:extLst>
                </a:gridCol>
                <a:gridCol w="600710">
                  <a:extLst>
                    <a:ext uri="{9D8B030D-6E8A-4147-A177-3AD203B41FA5}">
                      <a16:colId xmlns:a16="http://schemas.microsoft.com/office/drawing/2014/main" val="3879493407"/>
                    </a:ext>
                  </a:extLst>
                </a:gridCol>
                <a:gridCol w="1192530">
                  <a:extLst>
                    <a:ext uri="{9D8B030D-6E8A-4147-A177-3AD203B41FA5}">
                      <a16:colId xmlns:a16="http://schemas.microsoft.com/office/drawing/2014/main" val="18370831"/>
                    </a:ext>
                  </a:extLst>
                </a:gridCol>
              </a:tblGrid>
              <a:tr h="169545">
                <a:tc>
                  <a:txBody>
                    <a:bodyPr/>
                    <a:lstStyle/>
                    <a:p>
                      <a:pPr algn="just">
                        <a:spcAft>
                          <a:spcPts val="0"/>
                        </a:spcAft>
                      </a:pPr>
                      <a:r>
                        <a:rPr lang="zh-CN" sz="1600" kern="100">
                          <a:effectLst/>
                        </a:rPr>
                        <a:t>主要参与者</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用例</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相对损失</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价</a:t>
                      </a:r>
                    </a:p>
                    <a:p>
                      <a:pPr algn="just">
                        <a:spcAft>
                          <a:spcPts val="0"/>
                        </a:spcAft>
                      </a:pPr>
                      <a:r>
                        <a:rPr lang="zh-CN" sz="1600" kern="100">
                          <a:effectLst/>
                        </a:rPr>
                        <a:t>值</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成</a:t>
                      </a:r>
                    </a:p>
                    <a:p>
                      <a:pPr algn="just">
                        <a:spcAft>
                          <a:spcPts val="0"/>
                        </a:spcAft>
                      </a:pPr>
                      <a:r>
                        <a:rPr lang="zh-CN" sz="1600" kern="100">
                          <a:effectLst/>
                        </a:rPr>
                        <a:t>本</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风</a:t>
                      </a:r>
                    </a:p>
                    <a:p>
                      <a:pPr algn="just">
                        <a:spcAft>
                          <a:spcPts val="0"/>
                        </a:spcAft>
                      </a:pPr>
                      <a:r>
                        <a:rPr lang="zh-CN" sz="1600" kern="100">
                          <a:effectLst/>
                        </a:rPr>
                        <a:t>险</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优先级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4509525"/>
                  </a:ext>
                </a:extLst>
              </a:tr>
              <a:tr h="330200">
                <a:tc>
                  <a:txBody>
                    <a:bodyPr/>
                    <a:lstStyle/>
                    <a:p>
                      <a:pPr algn="just">
                        <a:spcAft>
                          <a:spcPts val="0"/>
                        </a:spcAft>
                      </a:pPr>
                      <a:r>
                        <a:rPr lang="zh-CN" sz="1600" kern="100">
                          <a:effectLst/>
                        </a:rPr>
                        <a:t>胡锦波</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a:t>
                      </a:r>
                      <a:r>
                        <a:rPr lang="zh-CN" sz="1600" kern="100">
                          <a:effectLst/>
                        </a:rPr>
                        <a:t>游客注册</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0.500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3553946"/>
                  </a:ext>
                </a:extLst>
              </a:tr>
              <a:tr h="330200">
                <a:tc>
                  <a:txBody>
                    <a:bodyPr/>
                    <a:lstStyle/>
                    <a:p>
                      <a:endParaRPr lang="zh-CN" sz="1600" kern="100">
                        <a:effectLst/>
                        <a:latin typeface="等线" panose="02010600030101010101" pitchFamily="2" charset="-122"/>
                        <a:ea typeface="等线" panose="02010600030101010101" pitchFamily="2" charset="-122"/>
                      </a:endParaRPr>
                    </a:p>
                  </a:txBody>
                  <a:tcPr marL="68580" marR="68580" marT="0" marB="0"/>
                </a:tc>
                <a:tc>
                  <a:txBody>
                    <a:bodyPr/>
                    <a:lstStyle/>
                    <a:p>
                      <a:pPr algn="just">
                        <a:spcAft>
                          <a:spcPts val="0"/>
                        </a:spcAft>
                      </a:pPr>
                      <a:r>
                        <a:rPr lang="en-US" sz="1600" kern="100">
                          <a:effectLst/>
                        </a:rPr>
                        <a:t>2</a:t>
                      </a:r>
                      <a:r>
                        <a:rPr lang="zh-CN" sz="1600" kern="100">
                          <a:effectLst/>
                        </a:rPr>
                        <a:t>用户登录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0590160"/>
                  </a:ext>
                </a:extLst>
              </a:tr>
            </a:tbl>
          </a:graphicData>
        </a:graphic>
      </p:graphicFrame>
    </p:spTree>
    <p:extLst>
      <p:ext uri="{BB962C8B-B14F-4D97-AF65-F5344CB8AC3E}">
        <p14:creationId xmlns:p14="http://schemas.microsoft.com/office/powerpoint/2010/main" val="20162335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0" y="302450"/>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所有优先级打分：</a:t>
            </a:r>
          </a:p>
        </p:txBody>
      </p:sp>
      <p:graphicFrame>
        <p:nvGraphicFramePr>
          <p:cNvPr id="4" name="表格 3">
            <a:extLst>
              <a:ext uri="{FF2B5EF4-FFF2-40B4-BE49-F238E27FC236}">
                <a16:creationId xmlns:a16="http://schemas.microsoft.com/office/drawing/2014/main" id="{E8E715A9-A364-4A4D-9358-653F9FE4DCF3}"/>
              </a:ext>
            </a:extLst>
          </p:cNvPr>
          <p:cNvGraphicFramePr>
            <a:graphicFrameLocks noGrp="1"/>
          </p:cNvGraphicFramePr>
          <p:nvPr>
            <p:extLst>
              <p:ext uri="{D42A27DB-BD31-4B8C-83A1-F6EECF244321}">
                <p14:modId xmlns:p14="http://schemas.microsoft.com/office/powerpoint/2010/main" val="1952145770"/>
              </p:ext>
            </p:extLst>
          </p:nvPr>
        </p:nvGraphicFramePr>
        <p:xfrm>
          <a:off x="194443" y="1110936"/>
          <a:ext cx="11655969" cy="5645511"/>
        </p:xfrm>
        <a:graphic>
          <a:graphicData uri="http://schemas.openxmlformats.org/drawingml/2006/table">
            <a:tbl>
              <a:tblPr>
                <a:tableStyleId>{5C22544A-7EE6-4342-B048-85BDC9FD1C3A}</a:tableStyleId>
              </a:tblPr>
              <a:tblGrid>
                <a:gridCol w="1492469">
                  <a:extLst>
                    <a:ext uri="{9D8B030D-6E8A-4147-A177-3AD203B41FA5}">
                      <a16:colId xmlns:a16="http://schemas.microsoft.com/office/drawing/2014/main" val="3481843123"/>
                    </a:ext>
                  </a:extLst>
                </a:gridCol>
                <a:gridCol w="835398">
                  <a:extLst>
                    <a:ext uri="{9D8B030D-6E8A-4147-A177-3AD203B41FA5}">
                      <a16:colId xmlns:a16="http://schemas.microsoft.com/office/drawing/2014/main" val="3536134716"/>
                    </a:ext>
                  </a:extLst>
                </a:gridCol>
                <a:gridCol w="1076319">
                  <a:extLst>
                    <a:ext uri="{9D8B030D-6E8A-4147-A177-3AD203B41FA5}">
                      <a16:colId xmlns:a16="http://schemas.microsoft.com/office/drawing/2014/main" val="2027304005"/>
                    </a:ext>
                  </a:extLst>
                </a:gridCol>
                <a:gridCol w="1076319">
                  <a:extLst>
                    <a:ext uri="{9D8B030D-6E8A-4147-A177-3AD203B41FA5}">
                      <a16:colId xmlns:a16="http://schemas.microsoft.com/office/drawing/2014/main" val="2908937323"/>
                    </a:ext>
                  </a:extLst>
                </a:gridCol>
                <a:gridCol w="1076319">
                  <a:extLst>
                    <a:ext uri="{9D8B030D-6E8A-4147-A177-3AD203B41FA5}">
                      <a16:colId xmlns:a16="http://schemas.microsoft.com/office/drawing/2014/main" val="1499327172"/>
                    </a:ext>
                  </a:extLst>
                </a:gridCol>
                <a:gridCol w="1076319">
                  <a:extLst>
                    <a:ext uri="{9D8B030D-6E8A-4147-A177-3AD203B41FA5}">
                      <a16:colId xmlns:a16="http://schemas.microsoft.com/office/drawing/2014/main" val="1296050009"/>
                    </a:ext>
                  </a:extLst>
                </a:gridCol>
                <a:gridCol w="1322978">
                  <a:extLst>
                    <a:ext uri="{9D8B030D-6E8A-4147-A177-3AD203B41FA5}">
                      <a16:colId xmlns:a16="http://schemas.microsoft.com/office/drawing/2014/main" val="2296888942"/>
                    </a:ext>
                  </a:extLst>
                </a:gridCol>
                <a:gridCol w="1076319">
                  <a:extLst>
                    <a:ext uri="{9D8B030D-6E8A-4147-A177-3AD203B41FA5}">
                      <a16:colId xmlns:a16="http://schemas.microsoft.com/office/drawing/2014/main" val="752955081"/>
                    </a:ext>
                  </a:extLst>
                </a:gridCol>
                <a:gridCol w="1076319">
                  <a:extLst>
                    <a:ext uri="{9D8B030D-6E8A-4147-A177-3AD203B41FA5}">
                      <a16:colId xmlns:a16="http://schemas.microsoft.com/office/drawing/2014/main" val="754984598"/>
                    </a:ext>
                  </a:extLst>
                </a:gridCol>
                <a:gridCol w="1547210">
                  <a:extLst>
                    <a:ext uri="{9D8B030D-6E8A-4147-A177-3AD203B41FA5}">
                      <a16:colId xmlns:a16="http://schemas.microsoft.com/office/drawing/2014/main" val="1433716427"/>
                    </a:ext>
                  </a:extLst>
                </a:gridCol>
              </a:tblGrid>
              <a:tr h="197816">
                <a:tc gridSpan="10">
                  <a:txBody>
                    <a:bodyPr/>
                    <a:lstStyle/>
                    <a:p>
                      <a:pPr algn="ctr" fontAlgn="b"/>
                      <a:r>
                        <a:rPr lang="en-US" sz="2000" b="1" kern="100">
                          <a:solidFill>
                            <a:schemeClr val="dk1"/>
                          </a:solidFill>
                          <a:effectLst/>
                          <a:latin typeface="+mn-lt"/>
                          <a:ea typeface="+mn-ea"/>
                          <a:cs typeface="+mn-cs"/>
                        </a:rPr>
                        <a:t>Web</a:t>
                      </a:r>
                      <a:r>
                        <a:rPr lang="zh-CN" altLang="en-US" sz="2000" b="1" kern="100">
                          <a:solidFill>
                            <a:schemeClr val="dk1"/>
                          </a:solidFill>
                          <a:effectLst/>
                          <a:latin typeface="+mn-lt"/>
                          <a:ea typeface="+mn-ea"/>
                          <a:cs typeface="+mn-cs"/>
                        </a:rPr>
                        <a:t>端</a:t>
                      </a:r>
                    </a:p>
                  </a:txBody>
                  <a:tcPr marL="7620" marR="7620" marT="762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26395459"/>
                  </a:ext>
                </a:extLst>
              </a:tr>
              <a:tr h="389637">
                <a:tc>
                  <a:txBody>
                    <a:bodyPr/>
                    <a:lstStyle/>
                    <a:p>
                      <a:pPr algn="ctr" fontAlgn="ctr"/>
                      <a:r>
                        <a:rPr lang="zh-CN" altLang="en-US" sz="2000" b="1" kern="100">
                          <a:solidFill>
                            <a:schemeClr val="dk1"/>
                          </a:solidFill>
                          <a:effectLst/>
                          <a:latin typeface="+mn-lt"/>
                          <a:ea typeface="+mn-ea"/>
                          <a:cs typeface="+mn-cs"/>
                        </a:rPr>
                        <a:t>用例</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总价值</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价值</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相对收益</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相对损失</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相对风险</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风险</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相对成本</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成本</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优先级</a:t>
                      </a:r>
                    </a:p>
                  </a:txBody>
                  <a:tcPr marL="7620" marR="7620" marT="7620" marB="0" anchor="ctr"/>
                </a:tc>
                <a:extLst>
                  <a:ext uri="{0D108BD9-81ED-4DB2-BD59-A6C34878D82A}">
                    <a16:rowId xmlns:a16="http://schemas.microsoft.com/office/drawing/2014/main" val="2785417398"/>
                  </a:ext>
                </a:extLst>
              </a:tr>
              <a:tr h="389637">
                <a:tc>
                  <a:txBody>
                    <a:bodyPr/>
                    <a:lstStyle/>
                    <a:p>
                      <a:pPr algn="just" fontAlgn="t"/>
                      <a:r>
                        <a:rPr lang="zh-CN" altLang="en-US" sz="2000" b="1" kern="100" dirty="0">
                          <a:solidFill>
                            <a:schemeClr val="dk1"/>
                          </a:solidFill>
                          <a:effectLst/>
                          <a:latin typeface="+mn-lt"/>
                          <a:ea typeface="+mn-ea"/>
                          <a:cs typeface="+mn-cs"/>
                        </a:rPr>
                        <a:t>管理员登录</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21</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0.0264</a:t>
                      </a:r>
                    </a:p>
                  </a:txBody>
                  <a:tcPr marL="7620" marR="7620" marT="7620" marB="0"/>
                </a:tc>
                <a:tc>
                  <a:txBody>
                    <a:bodyPr/>
                    <a:lstStyle/>
                    <a:p>
                      <a:pPr algn="just" fontAlgn="t"/>
                      <a:r>
                        <a:rPr lang="en-US" altLang="zh-CN" sz="2000" b="1" kern="100">
                          <a:solidFill>
                            <a:schemeClr val="dk1"/>
                          </a:solidFill>
                          <a:effectLst/>
                          <a:latin typeface="+mn-lt"/>
                          <a:ea typeface="+mn-ea"/>
                          <a:cs typeface="+mn-cs"/>
                        </a:rPr>
                        <a:t>6</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0.0144</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0.654</a:t>
                      </a:r>
                    </a:p>
                  </a:txBody>
                  <a:tcPr marL="7620" marR="7620" marT="7620" marB="0"/>
                </a:tc>
                <a:extLst>
                  <a:ext uri="{0D108BD9-81ED-4DB2-BD59-A6C34878D82A}">
                    <a16:rowId xmlns:a16="http://schemas.microsoft.com/office/drawing/2014/main" val="1943900279"/>
                  </a:ext>
                </a:extLst>
              </a:tr>
              <a:tr h="464896">
                <a:tc>
                  <a:txBody>
                    <a:bodyPr/>
                    <a:lstStyle/>
                    <a:p>
                      <a:pPr algn="just" fontAlgn="t"/>
                      <a:r>
                        <a:rPr lang="zh-CN" altLang="en-US" sz="2000" b="1" kern="100">
                          <a:solidFill>
                            <a:schemeClr val="dk1"/>
                          </a:solidFill>
                          <a:effectLst/>
                          <a:latin typeface="+mn-lt"/>
                          <a:ea typeface="+mn-ea"/>
                          <a:cs typeface="+mn-cs"/>
                        </a:rPr>
                        <a:t>管理员浏览课程内容页面</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24</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0.0302</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0.6344</a:t>
                      </a:r>
                    </a:p>
                  </a:txBody>
                  <a:tcPr marL="7620" marR="7620" marT="7620" marB="0"/>
                </a:tc>
                <a:extLst>
                  <a:ext uri="{0D108BD9-81ED-4DB2-BD59-A6C34878D82A}">
                    <a16:rowId xmlns:a16="http://schemas.microsoft.com/office/drawing/2014/main" val="2245145261"/>
                  </a:ext>
                </a:extLst>
              </a:tr>
              <a:tr h="581459">
                <a:tc>
                  <a:txBody>
                    <a:bodyPr/>
                    <a:lstStyle/>
                    <a:p>
                      <a:pPr algn="just" fontAlgn="t"/>
                      <a:r>
                        <a:rPr lang="zh-CN" altLang="en-US" sz="2000" b="1" kern="100">
                          <a:solidFill>
                            <a:schemeClr val="dk1"/>
                          </a:solidFill>
                          <a:effectLst/>
                          <a:latin typeface="+mn-lt"/>
                          <a:ea typeface="+mn-ea"/>
                          <a:cs typeface="+mn-cs"/>
                        </a:rPr>
                        <a:t>管理员搜索帖子</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just" fontAlgn="t"/>
                      <a:r>
                        <a:rPr lang="en-US" altLang="zh-CN" sz="2000" b="1" kern="100">
                          <a:solidFill>
                            <a:schemeClr val="dk1"/>
                          </a:solidFill>
                          <a:effectLst/>
                          <a:latin typeface="+mn-lt"/>
                          <a:ea typeface="+mn-ea"/>
                          <a:cs typeface="+mn-cs"/>
                        </a:rPr>
                        <a:t>0.0302</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0.6344</a:t>
                      </a:r>
                    </a:p>
                  </a:txBody>
                  <a:tcPr marL="7620" marR="7620" marT="7620" marB="0"/>
                </a:tc>
                <a:extLst>
                  <a:ext uri="{0D108BD9-81ED-4DB2-BD59-A6C34878D82A}">
                    <a16:rowId xmlns:a16="http://schemas.microsoft.com/office/drawing/2014/main" val="742554362"/>
                  </a:ext>
                </a:extLst>
              </a:tr>
              <a:tr h="389637">
                <a:tc>
                  <a:txBody>
                    <a:bodyPr/>
                    <a:lstStyle/>
                    <a:p>
                      <a:pPr algn="just" fontAlgn="t"/>
                      <a:r>
                        <a:rPr lang="zh-CN" altLang="en-US" sz="2000" b="1" kern="100">
                          <a:solidFill>
                            <a:schemeClr val="dk1"/>
                          </a:solidFill>
                          <a:effectLst/>
                          <a:latin typeface="+mn-lt"/>
                          <a:ea typeface="+mn-ea"/>
                          <a:cs typeface="+mn-cs"/>
                        </a:rPr>
                        <a:t>学生登录</a:t>
                      </a:r>
                    </a:p>
                  </a:txBody>
                  <a:tcPr marL="7620" marR="7620" marT="7620" marB="0"/>
                </a:tc>
                <a:tc>
                  <a:txBody>
                    <a:bodyPr/>
                    <a:lstStyle/>
                    <a:p>
                      <a:pPr algn="just" fontAlgn="t"/>
                      <a:r>
                        <a:rPr lang="en-US" altLang="zh-CN" sz="2000" b="1" kern="100">
                          <a:solidFill>
                            <a:schemeClr val="dk1"/>
                          </a:solidFill>
                          <a:effectLst/>
                          <a:latin typeface="+mn-lt"/>
                          <a:ea typeface="+mn-ea"/>
                          <a:cs typeface="+mn-cs"/>
                        </a:rPr>
                        <a:t>30</a:t>
                      </a:r>
                    </a:p>
                  </a:txBody>
                  <a:tcPr marL="7620" marR="7620" marT="7620" marB="0"/>
                </a:tc>
                <a:tc>
                  <a:txBody>
                    <a:bodyPr/>
                    <a:lstStyle/>
                    <a:p>
                      <a:pPr algn="l" fontAlgn="ctr"/>
                      <a:r>
                        <a:rPr lang="en-US" altLang="zh-CN" sz="2000" b="1" kern="100">
                          <a:solidFill>
                            <a:schemeClr val="dk1"/>
                          </a:solidFill>
                          <a:effectLst/>
                          <a:latin typeface="+mn-lt"/>
                          <a:ea typeface="+mn-ea"/>
                          <a:cs typeface="+mn-cs"/>
                        </a:rPr>
                        <a:t>0.0363</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0.019</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0.618</a:t>
                      </a:r>
                    </a:p>
                  </a:txBody>
                  <a:tcPr marL="7620" marR="7620" marT="7620" marB="0" anchor="ctr"/>
                </a:tc>
                <a:extLst>
                  <a:ext uri="{0D108BD9-81ED-4DB2-BD59-A6C34878D82A}">
                    <a16:rowId xmlns:a16="http://schemas.microsoft.com/office/drawing/2014/main" val="394612775"/>
                  </a:ext>
                </a:extLst>
              </a:tr>
              <a:tr h="564541">
                <a:tc>
                  <a:txBody>
                    <a:bodyPr/>
                    <a:lstStyle/>
                    <a:p>
                      <a:pPr algn="just" fontAlgn="t"/>
                      <a:r>
                        <a:rPr lang="zh-CN" altLang="en-US" sz="2000" b="1" kern="100">
                          <a:solidFill>
                            <a:schemeClr val="dk1"/>
                          </a:solidFill>
                          <a:effectLst/>
                          <a:latin typeface="+mn-lt"/>
                          <a:ea typeface="+mn-ea"/>
                          <a:cs typeface="+mn-cs"/>
                        </a:rPr>
                        <a:t>管理员浏览已审核用户</a:t>
                      </a:r>
                    </a:p>
                  </a:txBody>
                  <a:tcPr marL="7620" marR="7620" marT="7620" marB="0"/>
                </a:tc>
                <a:tc>
                  <a:txBody>
                    <a:bodyPr/>
                    <a:lstStyle/>
                    <a:p>
                      <a:pPr algn="just" fontAlgn="t"/>
                      <a:r>
                        <a:rPr lang="en-US" altLang="zh-CN" sz="2000" b="1" kern="100">
                          <a:solidFill>
                            <a:schemeClr val="dk1"/>
                          </a:solidFill>
                          <a:effectLst/>
                          <a:latin typeface="+mn-lt"/>
                          <a:ea typeface="+mn-ea"/>
                          <a:cs typeface="+mn-cs"/>
                        </a:rPr>
                        <a:t>23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0.0289</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0.608</a:t>
                      </a:r>
                    </a:p>
                  </a:txBody>
                  <a:tcPr marL="7620" marR="7620" marT="7620" marB="0"/>
                </a:tc>
                <a:extLst>
                  <a:ext uri="{0D108BD9-81ED-4DB2-BD59-A6C34878D82A}">
                    <a16:rowId xmlns:a16="http://schemas.microsoft.com/office/drawing/2014/main" val="2084128152"/>
                  </a:ext>
                </a:extLst>
              </a:tr>
              <a:tr h="773280">
                <a:tc>
                  <a:txBody>
                    <a:bodyPr/>
                    <a:lstStyle/>
                    <a:p>
                      <a:pPr algn="just" fontAlgn="t"/>
                      <a:r>
                        <a:rPr lang="zh-CN" altLang="en-US" sz="2000" b="1" kern="100">
                          <a:solidFill>
                            <a:schemeClr val="dk1"/>
                          </a:solidFill>
                          <a:effectLst/>
                          <a:latin typeface="+mn-lt"/>
                          <a:ea typeface="+mn-ea"/>
                          <a:cs typeface="+mn-cs"/>
                        </a:rPr>
                        <a:t>管理员浏览未审核用户</a:t>
                      </a:r>
                    </a:p>
                  </a:txBody>
                  <a:tcPr marL="7620" marR="7620" marT="7620" marB="0"/>
                </a:tc>
                <a:tc>
                  <a:txBody>
                    <a:bodyPr/>
                    <a:lstStyle/>
                    <a:p>
                      <a:pPr algn="just" fontAlgn="t"/>
                      <a:r>
                        <a:rPr lang="en-US" altLang="zh-CN" sz="2000" b="1" kern="100">
                          <a:solidFill>
                            <a:schemeClr val="dk1"/>
                          </a:solidFill>
                          <a:effectLst/>
                          <a:latin typeface="+mn-lt"/>
                          <a:ea typeface="+mn-ea"/>
                          <a:cs typeface="+mn-cs"/>
                        </a:rPr>
                        <a:t>22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0.0277</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0.5816</a:t>
                      </a:r>
                    </a:p>
                  </a:txBody>
                  <a:tcPr marL="7620" marR="7620" marT="7620" marB="0"/>
                </a:tc>
                <a:extLst>
                  <a:ext uri="{0D108BD9-81ED-4DB2-BD59-A6C34878D82A}">
                    <a16:rowId xmlns:a16="http://schemas.microsoft.com/office/drawing/2014/main" val="2043047195"/>
                  </a:ext>
                </a:extLst>
              </a:tr>
              <a:tr h="581459">
                <a:tc>
                  <a:txBody>
                    <a:bodyPr/>
                    <a:lstStyle/>
                    <a:p>
                      <a:pPr algn="just" fontAlgn="t"/>
                      <a:r>
                        <a:rPr lang="zh-CN" altLang="en-US" sz="2000" b="1" kern="100">
                          <a:solidFill>
                            <a:schemeClr val="dk1"/>
                          </a:solidFill>
                          <a:effectLst/>
                          <a:latin typeface="+mn-lt"/>
                          <a:ea typeface="+mn-ea"/>
                          <a:cs typeface="+mn-cs"/>
                        </a:rPr>
                        <a:t>管理员搜索论坛板块</a:t>
                      </a:r>
                    </a:p>
                  </a:txBody>
                  <a:tcPr marL="7620" marR="7620" marT="7620" marB="0"/>
                </a:tc>
                <a:tc>
                  <a:txBody>
                    <a:bodyPr/>
                    <a:lstStyle/>
                    <a:p>
                      <a:pPr algn="just" fontAlgn="t"/>
                      <a:r>
                        <a:rPr lang="en-US" altLang="zh-CN" sz="2000" b="1" kern="100">
                          <a:solidFill>
                            <a:schemeClr val="dk1"/>
                          </a:solidFill>
                          <a:effectLst/>
                          <a:latin typeface="+mn-lt"/>
                          <a:ea typeface="+mn-ea"/>
                          <a:cs typeface="+mn-cs"/>
                        </a:rPr>
                        <a:t>22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0.0277</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0.5816</a:t>
                      </a:r>
                    </a:p>
                  </a:txBody>
                  <a:tcPr marL="7620" marR="7620" marT="7620" marB="0"/>
                </a:tc>
                <a:extLst>
                  <a:ext uri="{0D108BD9-81ED-4DB2-BD59-A6C34878D82A}">
                    <a16:rowId xmlns:a16="http://schemas.microsoft.com/office/drawing/2014/main" val="2879930457"/>
                  </a:ext>
                </a:extLst>
              </a:tr>
              <a:tr h="581459">
                <a:tc>
                  <a:txBody>
                    <a:bodyPr/>
                    <a:lstStyle/>
                    <a:p>
                      <a:pPr algn="just" fontAlgn="t"/>
                      <a:r>
                        <a:rPr lang="zh-CN" altLang="en-US" sz="2000" b="1" kern="100">
                          <a:solidFill>
                            <a:schemeClr val="dk1"/>
                          </a:solidFill>
                          <a:effectLst/>
                          <a:latin typeface="+mn-lt"/>
                          <a:ea typeface="+mn-ea"/>
                          <a:cs typeface="+mn-cs"/>
                        </a:rPr>
                        <a:t>学生查看我的课程</a:t>
                      </a:r>
                    </a:p>
                  </a:txBody>
                  <a:tcPr marL="7620" marR="7620" marT="7620" marB="0"/>
                </a:tc>
                <a:tc>
                  <a:txBody>
                    <a:bodyPr/>
                    <a:lstStyle/>
                    <a:p>
                      <a:pPr algn="just" fontAlgn="t"/>
                      <a:r>
                        <a:rPr lang="en-US" altLang="zh-CN" sz="2000" b="1" kern="100">
                          <a:solidFill>
                            <a:schemeClr val="dk1"/>
                          </a:solidFill>
                          <a:effectLst/>
                          <a:latin typeface="+mn-lt"/>
                          <a:ea typeface="+mn-ea"/>
                          <a:cs typeface="+mn-cs"/>
                        </a:rPr>
                        <a:t>28</a:t>
                      </a:r>
                    </a:p>
                  </a:txBody>
                  <a:tcPr marL="7620" marR="7620" marT="7620" marB="0"/>
                </a:tc>
                <a:tc>
                  <a:txBody>
                    <a:bodyPr/>
                    <a:lstStyle/>
                    <a:p>
                      <a:pPr algn="l" fontAlgn="ctr"/>
                      <a:r>
                        <a:rPr lang="en-US" altLang="zh-CN" sz="2000" b="1" kern="100">
                          <a:solidFill>
                            <a:schemeClr val="dk1"/>
                          </a:solidFill>
                          <a:effectLst/>
                          <a:latin typeface="+mn-lt"/>
                          <a:ea typeface="+mn-ea"/>
                          <a:cs typeface="+mn-cs"/>
                        </a:rPr>
                        <a:t>0.0339</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0.019</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dirty="0">
                          <a:solidFill>
                            <a:schemeClr val="dk1"/>
                          </a:solidFill>
                          <a:effectLst/>
                          <a:latin typeface="+mn-lt"/>
                          <a:ea typeface="+mn-ea"/>
                          <a:cs typeface="+mn-cs"/>
                        </a:rPr>
                        <a:t>0.578</a:t>
                      </a:r>
                    </a:p>
                  </a:txBody>
                  <a:tcPr marL="7620" marR="7620" marT="7620" marB="0" anchor="ctr"/>
                </a:tc>
                <a:extLst>
                  <a:ext uri="{0D108BD9-81ED-4DB2-BD59-A6C34878D82A}">
                    <a16:rowId xmlns:a16="http://schemas.microsoft.com/office/drawing/2014/main" val="812814159"/>
                  </a:ext>
                </a:extLst>
              </a:tr>
            </a:tbl>
          </a:graphicData>
        </a:graphic>
      </p:graphicFrame>
    </p:spTree>
    <p:extLst>
      <p:ext uri="{BB962C8B-B14F-4D97-AF65-F5344CB8AC3E}">
        <p14:creationId xmlns:p14="http://schemas.microsoft.com/office/powerpoint/2010/main" val="24155786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graphicFrame>
        <p:nvGraphicFramePr>
          <p:cNvPr id="4" name="表格 3">
            <a:extLst>
              <a:ext uri="{FF2B5EF4-FFF2-40B4-BE49-F238E27FC236}">
                <a16:creationId xmlns:a16="http://schemas.microsoft.com/office/drawing/2014/main" id="{E8E715A9-A364-4A4D-9358-653F9FE4DCF3}"/>
              </a:ext>
            </a:extLst>
          </p:cNvPr>
          <p:cNvGraphicFramePr>
            <a:graphicFrameLocks noGrp="1"/>
          </p:cNvGraphicFramePr>
          <p:nvPr>
            <p:extLst>
              <p:ext uri="{D42A27DB-BD31-4B8C-83A1-F6EECF244321}">
                <p14:modId xmlns:p14="http://schemas.microsoft.com/office/powerpoint/2010/main" val="3421707700"/>
              </p:ext>
            </p:extLst>
          </p:nvPr>
        </p:nvGraphicFramePr>
        <p:xfrm>
          <a:off x="204281" y="1175657"/>
          <a:ext cx="11646131" cy="4951074"/>
        </p:xfrm>
        <a:graphic>
          <a:graphicData uri="http://schemas.openxmlformats.org/drawingml/2006/table">
            <a:tbl>
              <a:tblPr>
                <a:tableStyleId>{5C22544A-7EE6-4342-B048-85BDC9FD1C3A}</a:tableStyleId>
              </a:tblPr>
              <a:tblGrid>
                <a:gridCol w="1482631">
                  <a:extLst>
                    <a:ext uri="{9D8B030D-6E8A-4147-A177-3AD203B41FA5}">
                      <a16:colId xmlns:a16="http://schemas.microsoft.com/office/drawing/2014/main" val="3481843123"/>
                    </a:ext>
                  </a:extLst>
                </a:gridCol>
                <a:gridCol w="835398">
                  <a:extLst>
                    <a:ext uri="{9D8B030D-6E8A-4147-A177-3AD203B41FA5}">
                      <a16:colId xmlns:a16="http://schemas.microsoft.com/office/drawing/2014/main" val="3536134716"/>
                    </a:ext>
                  </a:extLst>
                </a:gridCol>
                <a:gridCol w="1076319">
                  <a:extLst>
                    <a:ext uri="{9D8B030D-6E8A-4147-A177-3AD203B41FA5}">
                      <a16:colId xmlns:a16="http://schemas.microsoft.com/office/drawing/2014/main" val="2027304005"/>
                    </a:ext>
                  </a:extLst>
                </a:gridCol>
                <a:gridCol w="1076319">
                  <a:extLst>
                    <a:ext uri="{9D8B030D-6E8A-4147-A177-3AD203B41FA5}">
                      <a16:colId xmlns:a16="http://schemas.microsoft.com/office/drawing/2014/main" val="2908937323"/>
                    </a:ext>
                  </a:extLst>
                </a:gridCol>
                <a:gridCol w="1076319">
                  <a:extLst>
                    <a:ext uri="{9D8B030D-6E8A-4147-A177-3AD203B41FA5}">
                      <a16:colId xmlns:a16="http://schemas.microsoft.com/office/drawing/2014/main" val="1499327172"/>
                    </a:ext>
                  </a:extLst>
                </a:gridCol>
                <a:gridCol w="1076319">
                  <a:extLst>
                    <a:ext uri="{9D8B030D-6E8A-4147-A177-3AD203B41FA5}">
                      <a16:colId xmlns:a16="http://schemas.microsoft.com/office/drawing/2014/main" val="1296050009"/>
                    </a:ext>
                  </a:extLst>
                </a:gridCol>
                <a:gridCol w="1322978">
                  <a:extLst>
                    <a:ext uri="{9D8B030D-6E8A-4147-A177-3AD203B41FA5}">
                      <a16:colId xmlns:a16="http://schemas.microsoft.com/office/drawing/2014/main" val="2296888942"/>
                    </a:ext>
                  </a:extLst>
                </a:gridCol>
                <a:gridCol w="1076319">
                  <a:extLst>
                    <a:ext uri="{9D8B030D-6E8A-4147-A177-3AD203B41FA5}">
                      <a16:colId xmlns:a16="http://schemas.microsoft.com/office/drawing/2014/main" val="752955081"/>
                    </a:ext>
                  </a:extLst>
                </a:gridCol>
                <a:gridCol w="1076319">
                  <a:extLst>
                    <a:ext uri="{9D8B030D-6E8A-4147-A177-3AD203B41FA5}">
                      <a16:colId xmlns:a16="http://schemas.microsoft.com/office/drawing/2014/main" val="754984598"/>
                    </a:ext>
                  </a:extLst>
                </a:gridCol>
                <a:gridCol w="1547210">
                  <a:extLst>
                    <a:ext uri="{9D8B030D-6E8A-4147-A177-3AD203B41FA5}">
                      <a16:colId xmlns:a16="http://schemas.microsoft.com/office/drawing/2014/main" val="1433716427"/>
                    </a:ext>
                  </a:extLst>
                </a:gridCol>
              </a:tblGrid>
              <a:tr h="133095">
                <a:tc gridSpan="10">
                  <a:txBody>
                    <a:bodyPr/>
                    <a:lstStyle/>
                    <a:p>
                      <a:pPr algn="ctr" fontAlgn="b"/>
                      <a:r>
                        <a:rPr lang="zh-CN" altLang="en-US" sz="2000" b="1" kern="100" dirty="0">
                          <a:solidFill>
                            <a:schemeClr val="dk1"/>
                          </a:solidFill>
                          <a:effectLst/>
                          <a:latin typeface="+mn-lt"/>
                          <a:ea typeface="+mn-ea"/>
                          <a:cs typeface="+mn-cs"/>
                        </a:rPr>
                        <a:t>移动端</a:t>
                      </a:r>
                    </a:p>
                  </a:txBody>
                  <a:tcPr marL="7620" marR="7620" marT="762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26395459"/>
                  </a:ext>
                </a:extLst>
              </a:tr>
              <a:tr h="389637">
                <a:tc>
                  <a:txBody>
                    <a:bodyPr/>
                    <a:lstStyle/>
                    <a:p>
                      <a:pPr algn="ctr" fontAlgn="ctr"/>
                      <a:r>
                        <a:rPr lang="zh-CN" altLang="en-US" sz="2000" b="1" kern="100" dirty="0">
                          <a:solidFill>
                            <a:schemeClr val="dk1"/>
                          </a:solidFill>
                          <a:effectLst/>
                          <a:latin typeface="+mn-lt"/>
                          <a:ea typeface="+mn-ea"/>
                          <a:cs typeface="+mn-cs"/>
                        </a:rPr>
                        <a:t>用例</a:t>
                      </a:r>
                    </a:p>
                  </a:txBody>
                  <a:tcPr marL="7620" marR="7620" marT="7620" marB="0" anchor="ctr"/>
                </a:tc>
                <a:tc>
                  <a:txBody>
                    <a:bodyPr/>
                    <a:lstStyle/>
                    <a:p>
                      <a:pPr algn="ctr" fontAlgn="ctr"/>
                      <a:r>
                        <a:rPr lang="zh-CN" altLang="en-US" sz="2000" b="1" kern="100" dirty="0">
                          <a:solidFill>
                            <a:schemeClr val="dk1"/>
                          </a:solidFill>
                          <a:effectLst/>
                          <a:latin typeface="+mn-lt"/>
                          <a:ea typeface="+mn-ea"/>
                          <a:cs typeface="+mn-cs"/>
                        </a:rPr>
                        <a:t>总价值</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价值</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相对收益</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相对损失</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相对风险</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风险</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相对成本</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成本</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优先级</a:t>
                      </a:r>
                    </a:p>
                  </a:txBody>
                  <a:tcPr marL="7620" marR="7620" marT="7620" marB="0" anchor="ctr"/>
                </a:tc>
                <a:extLst>
                  <a:ext uri="{0D108BD9-81ED-4DB2-BD59-A6C34878D82A}">
                    <a16:rowId xmlns:a16="http://schemas.microsoft.com/office/drawing/2014/main" val="2785417398"/>
                  </a:ext>
                </a:extLst>
              </a:tr>
              <a:tr h="389637">
                <a:tc>
                  <a:txBody>
                    <a:bodyPr/>
                    <a:lstStyle/>
                    <a:p>
                      <a:pPr algn="just" fontAlgn="t"/>
                      <a:r>
                        <a:rPr lang="zh-CN" altLang="en-US" sz="2000" b="1" kern="100">
                          <a:solidFill>
                            <a:schemeClr val="dk1"/>
                          </a:solidFill>
                          <a:effectLst/>
                          <a:latin typeface="+mn-lt"/>
                          <a:ea typeface="+mn-ea"/>
                          <a:cs typeface="+mn-cs"/>
                        </a:rPr>
                        <a:t>学生登录</a:t>
                      </a:r>
                    </a:p>
                  </a:txBody>
                  <a:tcPr marL="7620" marR="7620" marT="7620" marB="0"/>
                </a:tc>
                <a:tc>
                  <a:txBody>
                    <a:bodyPr/>
                    <a:lstStyle/>
                    <a:p>
                      <a:pPr algn="just" fontAlgn="t"/>
                      <a:r>
                        <a:rPr lang="en-US" altLang="zh-CN" sz="2000" b="1" kern="100">
                          <a:solidFill>
                            <a:schemeClr val="dk1"/>
                          </a:solidFill>
                          <a:effectLst/>
                          <a:latin typeface="+mn-lt"/>
                          <a:ea typeface="+mn-ea"/>
                          <a:cs typeface="+mn-cs"/>
                        </a:rPr>
                        <a:t>30</a:t>
                      </a:r>
                    </a:p>
                  </a:txBody>
                  <a:tcPr marL="7620" marR="7620" marT="7620" marB="0"/>
                </a:tc>
                <a:tc>
                  <a:txBody>
                    <a:bodyPr/>
                    <a:lstStyle/>
                    <a:p>
                      <a:pPr algn="l" fontAlgn="ctr"/>
                      <a:r>
                        <a:rPr lang="en-US" altLang="zh-CN" sz="2000" b="1" kern="100">
                          <a:solidFill>
                            <a:schemeClr val="dk1"/>
                          </a:solidFill>
                          <a:effectLst/>
                          <a:latin typeface="+mn-lt"/>
                          <a:ea typeface="+mn-ea"/>
                          <a:cs typeface="+mn-cs"/>
                        </a:rPr>
                        <a:t>0.0363</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10</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0.586</a:t>
                      </a:r>
                    </a:p>
                  </a:txBody>
                  <a:tcPr marL="7620" marR="7620" marT="7620" marB="0" anchor="ctr"/>
                </a:tc>
                <a:extLst>
                  <a:ext uri="{0D108BD9-81ED-4DB2-BD59-A6C34878D82A}">
                    <a16:rowId xmlns:a16="http://schemas.microsoft.com/office/drawing/2014/main" val="1943900279"/>
                  </a:ext>
                </a:extLst>
              </a:tr>
              <a:tr h="464896">
                <a:tc>
                  <a:txBody>
                    <a:bodyPr/>
                    <a:lstStyle/>
                    <a:p>
                      <a:pPr algn="just" fontAlgn="t"/>
                      <a:r>
                        <a:rPr lang="zh-CN" altLang="en-US" sz="2000" b="1" kern="100">
                          <a:solidFill>
                            <a:schemeClr val="dk1"/>
                          </a:solidFill>
                          <a:effectLst/>
                          <a:latin typeface="+mn-lt"/>
                          <a:ea typeface="+mn-ea"/>
                          <a:cs typeface="+mn-cs"/>
                        </a:rPr>
                        <a:t>学生查看我的课程</a:t>
                      </a:r>
                    </a:p>
                  </a:txBody>
                  <a:tcPr marL="7620" marR="7620" marT="7620" marB="0"/>
                </a:tc>
                <a:tc>
                  <a:txBody>
                    <a:bodyPr/>
                    <a:lstStyle/>
                    <a:p>
                      <a:pPr algn="just" fontAlgn="t"/>
                      <a:r>
                        <a:rPr lang="en-US" altLang="zh-CN" sz="2000" b="1" kern="100">
                          <a:solidFill>
                            <a:schemeClr val="dk1"/>
                          </a:solidFill>
                          <a:effectLst/>
                          <a:latin typeface="+mn-lt"/>
                          <a:ea typeface="+mn-ea"/>
                          <a:cs typeface="+mn-cs"/>
                        </a:rPr>
                        <a:t>28</a:t>
                      </a:r>
                    </a:p>
                  </a:txBody>
                  <a:tcPr marL="7620" marR="7620" marT="7620" marB="0"/>
                </a:tc>
                <a:tc>
                  <a:txBody>
                    <a:bodyPr/>
                    <a:lstStyle/>
                    <a:p>
                      <a:pPr algn="l" fontAlgn="ctr"/>
                      <a:r>
                        <a:rPr lang="en-US" altLang="zh-CN" sz="2000" b="1" kern="100">
                          <a:solidFill>
                            <a:schemeClr val="dk1"/>
                          </a:solidFill>
                          <a:effectLst/>
                          <a:latin typeface="+mn-lt"/>
                          <a:ea typeface="+mn-ea"/>
                          <a:cs typeface="+mn-cs"/>
                        </a:rPr>
                        <a:t>0.0339</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0.547</a:t>
                      </a:r>
                    </a:p>
                  </a:txBody>
                  <a:tcPr marL="7620" marR="7620" marT="7620" marB="0" anchor="ctr"/>
                </a:tc>
                <a:extLst>
                  <a:ext uri="{0D108BD9-81ED-4DB2-BD59-A6C34878D82A}">
                    <a16:rowId xmlns:a16="http://schemas.microsoft.com/office/drawing/2014/main" val="2245145261"/>
                  </a:ext>
                </a:extLst>
              </a:tr>
              <a:tr h="581459">
                <a:tc>
                  <a:txBody>
                    <a:bodyPr/>
                    <a:lstStyle/>
                    <a:p>
                      <a:pPr algn="just" fontAlgn="t"/>
                      <a:r>
                        <a:rPr lang="zh-CN" altLang="en-US" sz="2000" b="1" kern="100">
                          <a:solidFill>
                            <a:schemeClr val="dk1"/>
                          </a:solidFill>
                          <a:effectLst/>
                          <a:latin typeface="+mn-lt"/>
                          <a:ea typeface="+mn-ea"/>
                          <a:cs typeface="+mn-cs"/>
                        </a:rPr>
                        <a:t>学生浏览帖子</a:t>
                      </a:r>
                    </a:p>
                  </a:txBody>
                  <a:tcPr marL="7620" marR="7620" marT="7620" marB="0"/>
                </a:tc>
                <a:tc>
                  <a:txBody>
                    <a:bodyPr/>
                    <a:lstStyle/>
                    <a:p>
                      <a:pPr algn="just" fontAlgn="t"/>
                      <a:r>
                        <a:rPr lang="en-US" altLang="zh-CN" sz="2000" b="1" kern="100">
                          <a:solidFill>
                            <a:schemeClr val="dk1"/>
                          </a:solidFill>
                          <a:effectLst/>
                          <a:latin typeface="+mn-lt"/>
                          <a:ea typeface="+mn-ea"/>
                          <a:cs typeface="+mn-cs"/>
                        </a:rPr>
                        <a:t>25</a:t>
                      </a:r>
                    </a:p>
                  </a:txBody>
                  <a:tcPr marL="7620" marR="7620" marT="7620" marB="0"/>
                </a:tc>
                <a:tc>
                  <a:txBody>
                    <a:bodyPr/>
                    <a:lstStyle/>
                    <a:p>
                      <a:pPr algn="l" fontAlgn="ctr"/>
                      <a:r>
                        <a:rPr lang="en-US" altLang="zh-CN" sz="2000" b="1" kern="100">
                          <a:solidFill>
                            <a:schemeClr val="dk1"/>
                          </a:solidFill>
                          <a:effectLst/>
                          <a:latin typeface="+mn-lt"/>
                          <a:ea typeface="+mn-ea"/>
                          <a:cs typeface="+mn-cs"/>
                        </a:rPr>
                        <a:t>0.0303</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0.489</a:t>
                      </a:r>
                    </a:p>
                  </a:txBody>
                  <a:tcPr marL="7620" marR="7620" marT="7620" marB="0" anchor="ctr"/>
                </a:tc>
                <a:extLst>
                  <a:ext uri="{0D108BD9-81ED-4DB2-BD59-A6C34878D82A}">
                    <a16:rowId xmlns:a16="http://schemas.microsoft.com/office/drawing/2014/main" val="742554362"/>
                  </a:ext>
                </a:extLst>
              </a:tr>
              <a:tr h="389637">
                <a:tc>
                  <a:txBody>
                    <a:bodyPr/>
                    <a:lstStyle/>
                    <a:p>
                      <a:pPr algn="just" fontAlgn="t"/>
                      <a:r>
                        <a:rPr lang="zh-CN" altLang="en-US" sz="2000" b="1" kern="100">
                          <a:solidFill>
                            <a:schemeClr val="dk1"/>
                          </a:solidFill>
                          <a:effectLst/>
                          <a:latin typeface="+mn-lt"/>
                          <a:ea typeface="+mn-ea"/>
                          <a:cs typeface="+mn-cs"/>
                        </a:rPr>
                        <a:t>教师查看课程详情</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394612775"/>
                  </a:ext>
                </a:extLst>
              </a:tr>
              <a:tr h="564541">
                <a:tc>
                  <a:txBody>
                    <a:bodyPr/>
                    <a:lstStyle/>
                    <a:p>
                      <a:pPr algn="just" fontAlgn="t"/>
                      <a:r>
                        <a:rPr lang="zh-CN" altLang="en-US" sz="2000" b="1" kern="100">
                          <a:solidFill>
                            <a:schemeClr val="dk1"/>
                          </a:solidFill>
                          <a:effectLst/>
                          <a:latin typeface="+mn-lt"/>
                          <a:ea typeface="+mn-ea"/>
                          <a:cs typeface="+mn-cs"/>
                        </a:rPr>
                        <a:t>教师查看最新点赞</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084128152"/>
                  </a:ext>
                </a:extLst>
              </a:tr>
              <a:tr h="773280">
                <a:tc>
                  <a:txBody>
                    <a:bodyPr/>
                    <a:lstStyle/>
                    <a:p>
                      <a:pPr algn="just" fontAlgn="t"/>
                      <a:r>
                        <a:rPr lang="zh-CN" altLang="en-US" sz="2000" b="1" kern="100">
                          <a:solidFill>
                            <a:schemeClr val="dk1"/>
                          </a:solidFill>
                          <a:effectLst/>
                          <a:latin typeface="+mn-lt"/>
                          <a:ea typeface="+mn-ea"/>
                          <a:cs typeface="+mn-cs"/>
                        </a:rPr>
                        <a:t>教师删除答疑</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043047195"/>
                  </a:ext>
                </a:extLst>
              </a:tr>
              <a:tr h="581459">
                <a:tc>
                  <a:txBody>
                    <a:bodyPr/>
                    <a:lstStyle/>
                    <a:p>
                      <a:pPr algn="just" fontAlgn="t"/>
                      <a:r>
                        <a:rPr lang="zh-CN" altLang="en-US" sz="2000" b="1" kern="100">
                          <a:solidFill>
                            <a:schemeClr val="dk1"/>
                          </a:solidFill>
                          <a:effectLst/>
                          <a:latin typeface="+mn-lt"/>
                          <a:ea typeface="+mn-ea"/>
                          <a:cs typeface="+mn-cs"/>
                        </a:rPr>
                        <a:t>教师删除心得</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dirty="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879930457"/>
                  </a:ext>
                </a:extLst>
              </a:tr>
            </a:tbl>
          </a:graphicData>
        </a:graphic>
      </p:graphicFrame>
    </p:spTree>
    <p:extLst>
      <p:ext uri="{BB962C8B-B14F-4D97-AF65-F5344CB8AC3E}">
        <p14:creationId xmlns:p14="http://schemas.microsoft.com/office/powerpoint/2010/main" val="8850992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9</a:t>
            </a:r>
            <a:endParaRPr lang="zh-CN" altLang="en-US" sz="50000" dirty="0">
              <a:solidFill>
                <a:schemeClr val="bg1"/>
              </a:solidFill>
            </a:endParaRPr>
          </a:p>
        </p:txBody>
      </p:sp>
      <p:sp>
        <p:nvSpPr>
          <p:cNvPr id="4" name="矩形 3"/>
          <p:cNvSpPr/>
          <p:nvPr/>
        </p:nvSpPr>
        <p:spPr>
          <a:xfrm>
            <a:off x="6472632" y="2842654"/>
            <a:ext cx="4801310"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非功能性需求</a:t>
            </a:r>
          </a:p>
        </p:txBody>
      </p:sp>
    </p:spTree>
    <p:extLst>
      <p:ext uri="{BB962C8B-B14F-4D97-AF65-F5344CB8AC3E}">
        <p14:creationId xmlns:p14="http://schemas.microsoft.com/office/powerpoint/2010/main" val="3949183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470765" y="1238606"/>
            <a:ext cx="11111345" cy="707886"/>
          </a:xfrm>
          <a:prstGeom prst="rect">
            <a:avLst/>
          </a:prstGeom>
        </p:spPr>
        <p:txBody>
          <a:bodyPr wrap="square">
            <a:spAutoFit/>
          </a:bodyPr>
          <a:lstStyle/>
          <a:p>
            <a:r>
              <a:rPr lang="zh-CN" altLang="en-US" sz="4000" b="1" dirty="0"/>
              <a:t>上下文图</a:t>
            </a:r>
            <a:endParaRPr lang="zh-CN" altLang="zh-CN" sz="4000" b="1" dirty="0"/>
          </a:p>
        </p:txBody>
      </p:sp>
      <p:pic>
        <p:nvPicPr>
          <p:cNvPr id="8" name="图片 7">
            <a:extLst>
              <a:ext uri="{FF2B5EF4-FFF2-40B4-BE49-F238E27FC236}">
                <a16:creationId xmlns:a16="http://schemas.microsoft.com/office/drawing/2014/main" id="{6AB0906F-6A92-41E0-8ABF-D6552CAE08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9370" y="38937"/>
            <a:ext cx="7233224" cy="6731679"/>
          </a:xfrm>
          <a:prstGeom prst="rect">
            <a:avLst/>
          </a:prstGeom>
        </p:spPr>
      </p:pic>
    </p:spTree>
    <p:extLst>
      <p:ext uri="{BB962C8B-B14F-4D97-AF65-F5344CB8AC3E}">
        <p14:creationId xmlns:p14="http://schemas.microsoft.com/office/powerpoint/2010/main" val="940557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非功能性需求</a:t>
            </a:r>
          </a:p>
        </p:txBody>
      </p:sp>
      <p:sp>
        <p:nvSpPr>
          <p:cNvPr id="4" name="矩形 3">
            <a:extLst>
              <a:ext uri="{FF2B5EF4-FFF2-40B4-BE49-F238E27FC236}">
                <a16:creationId xmlns:a16="http://schemas.microsoft.com/office/drawing/2014/main" id="{40E79A0D-5DE7-4EE1-BE55-690F194F6797}"/>
              </a:ext>
            </a:extLst>
          </p:cNvPr>
          <p:cNvSpPr/>
          <p:nvPr/>
        </p:nvSpPr>
        <p:spPr>
          <a:xfrm>
            <a:off x="2667000" y="1047750"/>
            <a:ext cx="9696450" cy="6001643"/>
          </a:xfrm>
          <a:prstGeom prst="rect">
            <a:avLst/>
          </a:prstGeom>
        </p:spPr>
        <p:txBody>
          <a:bodyPr wrap="square">
            <a:spAutoFit/>
          </a:bodyPr>
          <a:lstStyle/>
          <a:p>
            <a:pPr algn="just">
              <a:spcAft>
                <a:spcPts val="0"/>
              </a:spcAft>
            </a:pPr>
            <a:r>
              <a:rPr lang="zh-CN" altLang="zh-CN" sz="3200" b="1" kern="100" dirty="0">
                <a:latin typeface="Times New Roman" panose="02020603050405020304" pitchFamily="18" charset="0"/>
              </a:rPr>
              <a:t>学生用户代表：</a:t>
            </a:r>
          </a:p>
          <a:p>
            <a:pPr algn="just">
              <a:spcAft>
                <a:spcPts val="0"/>
              </a:spcAft>
            </a:pPr>
            <a:r>
              <a:rPr lang="zh-CN" altLang="zh-CN" sz="2800" kern="100" dirty="0">
                <a:latin typeface="Times New Roman" panose="02020603050405020304" pitchFamily="18" charset="0"/>
              </a:rPr>
              <a:t>界面风格要简约，大气</a:t>
            </a:r>
          </a:p>
          <a:p>
            <a:pPr algn="just">
              <a:spcAft>
                <a:spcPts val="0"/>
              </a:spcAft>
            </a:pPr>
            <a:r>
              <a:rPr lang="zh-CN" altLang="zh-CN" sz="2800" kern="100" dirty="0">
                <a:latin typeface="Times New Roman" panose="02020603050405020304" pitchFamily="18" charset="0"/>
              </a:rPr>
              <a:t>网站功能要简洁明了，图标与具体功能对应</a:t>
            </a:r>
          </a:p>
          <a:p>
            <a:pPr algn="just">
              <a:spcAft>
                <a:spcPts val="0"/>
              </a:spcAft>
            </a:pPr>
            <a:r>
              <a:rPr lang="zh-CN" altLang="zh-CN" sz="3200" b="1" kern="100" dirty="0">
                <a:latin typeface="Times New Roman" panose="02020603050405020304" pitchFamily="18" charset="0"/>
              </a:rPr>
              <a:t>教师用户代表：</a:t>
            </a:r>
            <a:endParaRPr lang="zh-CN" altLang="zh-CN" sz="3200" kern="100" dirty="0">
              <a:latin typeface="Times New Roman" panose="02020603050405020304" pitchFamily="18" charset="0"/>
            </a:endParaRPr>
          </a:p>
          <a:p>
            <a:pPr algn="just">
              <a:spcAft>
                <a:spcPts val="0"/>
              </a:spcAft>
            </a:pPr>
            <a:r>
              <a:rPr lang="zh-CN" altLang="zh-CN" sz="2800" kern="100" dirty="0">
                <a:latin typeface="Times New Roman" panose="02020603050405020304" pitchFamily="18" charset="0"/>
              </a:rPr>
              <a:t>网站字体大小要统一风格</a:t>
            </a:r>
          </a:p>
          <a:p>
            <a:pPr algn="just">
              <a:spcAft>
                <a:spcPts val="0"/>
              </a:spcAft>
            </a:pPr>
            <a:r>
              <a:rPr lang="zh-CN" altLang="zh-CN" sz="2800" kern="100" dirty="0">
                <a:latin typeface="Times New Roman" panose="02020603050405020304" pitchFamily="18" charset="0"/>
              </a:rPr>
              <a:t>网站每页的顶部统一使用导航栏，内容包括“首页、个人中心、论坛、教师、课程以及搜索</a:t>
            </a:r>
            <a:r>
              <a:rPr lang="zh-CN" altLang="en-US" sz="2800" kern="100" dirty="0">
                <a:latin typeface="Times New Roman" panose="02020603050405020304" pitchFamily="18" charset="0"/>
              </a:rPr>
              <a:t>框</a:t>
            </a:r>
            <a:r>
              <a:rPr lang="zh-CN" altLang="zh-CN" sz="2800" kern="100" dirty="0">
                <a:latin typeface="Times New Roman" panose="02020603050405020304" pitchFamily="18" charset="0"/>
              </a:rPr>
              <a:t>；</a:t>
            </a:r>
          </a:p>
          <a:p>
            <a:pPr algn="just">
              <a:spcAft>
                <a:spcPts val="0"/>
              </a:spcAft>
            </a:pPr>
            <a:r>
              <a:rPr lang="zh-CN" altLang="zh-CN" sz="2800" kern="100" dirty="0">
                <a:latin typeface="Times New Roman" panose="02020603050405020304" pitchFamily="18" charset="0"/>
              </a:rPr>
              <a:t>课程答疑界面，要求和微信一样；</a:t>
            </a:r>
          </a:p>
          <a:p>
            <a:pPr algn="just">
              <a:spcAft>
                <a:spcPts val="0"/>
              </a:spcAft>
            </a:pPr>
            <a:r>
              <a:rPr lang="zh-CN" altLang="zh-CN" sz="2800" kern="100" dirty="0">
                <a:latin typeface="Times New Roman" panose="02020603050405020304" pitchFamily="18" charset="0"/>
              </a:rPr>
              <a:t>论坛布局要和百度贴吧相近</a:t>
            </a:r>
          </a:p>
          <a:p>
            <a:pPr algn="just">
              <a:spcAft>
                <a:spcPts val="0"/>
              </a:spcAft>
            </a:pPr>
            <a:r>
              <a:rPr lang="zh-CN" altLang="zh-CN" sz="2800" kern="100" dirty="0">
                <a:latin typeface="Times New Roman" panose="02020603050405020304" pitchFamily="18" charset="0"/>
              </a:rPr>
              <a:t>教师</a:t>
            </a:r>
            <a:r>
              <a:rPr lang="zh-CN" altLang="en-US" sz="2800" kern="100" dirty="0">
                <a:latin typeface="Times New Roman" panose="02020603050405020304" pitchFamily="18" charset="0"/>
              </a:rPr>
              <a:t>介绍</a:t>
            </a:r>
            <a:r>
              <a:rPr lang="zh-CN" altLang="zh-CN" sz="2800" kern="100" dirty="0">
                <a:latin typeface="Times New Roman" panose="02020603050405020304" pitchFamily="18" charset="0"/>
              </a:rPr>
              <a:t>博客布局</a:t>
            </a:r>
          </a:p>
          <a:p>
            <a:pPr algn="just">
              <a:spcAft>
                <a:spcPts val="0"/>
              </a:spcAft>
            </a:pPr>
            <a:r>
              <a:rPr lang="zh-CN" altLang="zh-CN" sz="3200" b="1" kern="100" dirty="0">
                <a:latin typeface="Times New Roman" panose="02020603050405020304" pitchFamily="18" charset="0"/>
              </a:rPr>
              <a:t>管理员用户代表：</a:t>
            </a:r>
            <a:endParaRPr lang="zh-CN" altLang="zh-CN" sz="3200" kern="100" dirty="0">
              <a:latin typeface="Times New Roman" panose="02020603050405020304" pitchFamily="18" charset="0"/>
            </a:endParaRPr>
          </a:p>
          <a:p>
            <a:pPr algn="just">
              <a:spcAft>
                <a:spcPts val="0"/>
              </a:spcAft>
            </a:pPr>
            <a:r>
              <a:rPr lang="zh-CN" altLang="zh-CN" sz="2800" kern="100" dirty="0">
                <a:latin typeface="Times New Roman" panose="02020603050405020304" pitchFamily="18" charset="0"/>
              </a:rPr>
              <a:t>管理员主页要有适当的内容显示，不能太空旷</a:t>
            </a:r>
          </a:p>
          <a:p>
            <a:pPr algn="just">
              <a:spcAft>
                <a:spcPts val="0"/>
              </a:spcAft>
            </a:pPr>
            <a:r>
              <a:rPr lang="zh-CN" altLang="zh-CN" sz="2800" kern="100" dirty="0">
                <a:latin typeface="Times New Roman" panose="02020603050405020304" pitchFamily="18" charset="0"/>
              </a:rPr>
              <a:t>管理界面分页显示，清楚标明用途</a:t>
            </a:r>
          </a:p>
        </p:txBody>
      </p:sp>
      <p:sp>
        <p:nvSpPr>
          <p:cNvPr id="7" name="矩形 6">
            <a:extLst>
              <a:ext uri="{FF2B5EF4-FFF2-40B4-BE49-F238E27FC236}">
                <a16:creationId xmlns:a16="http://schemas.microsoft.com/office/drawing/2014/main" id="{4160246B-AA35-4AEA-8E63-CED84B6AB6D9}"/>
              </a:ext>
            </a:extLst>
          </p:cNvPr>
          <p:cNvSpPr/>
          <p:nvPr/>
        </p:nvSpPr>
        <p:spPr>
          <a:xfrm>
            <a:off x="80238"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界面风格要求：</a:t>
            </a:r>
          </a:p>
        </p:txBody>
      </p:sp>
    </p:spTree>
    <p:extLst>
      <p:ext uri="{BB962C8B-B14F-4D97-AF65-F5344CB8AC3E}">
        <p14:creationId xmlns:p14="http://schemas.microsoft.com/office/powerpoint/2010/main" val="24178524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非功能性需求</a:t>
            </a:r>
          </a:p>
        </p:txBody>
      </p:sp>
      <p:sp>
        <p:nvSpPr>
          <p:cNvPr id="6" name="矩形 5">
            <a:extLst>
              <a:ext uri="{FF2B5EF4-FFF2-40B4-BE49-F238E27FC236}">
                <a16:creationId xmlns:a16="http://schemas.microsoft.com/office/drawing/2014/main" id="{B5F64ECB-A4E3-44AE-ACDE-88B1168474C0}"/>
              </a:ext>
            </a:extLst>
          </p:cNvPr>
          <p:cNvSpPr/>
          <p:nvPr/>
        </p:nvSpPr>
        <p:spPr>
          <a:xfrm>
            <a:off x="653414" y="1113205"/>
            <a:ext cx="10738485" cy="5078313"/>
          </a:xfrm>
          <a:prstGeom prst="rect">
            <a:avLst/>
          </a:prstGeom>
        </p:spPr>
        <p:txBody>
          <a:bodyPr wrap="square">
            <a:spAutoFit/>
          </a:bodyPr>
          <a:lstStyle/>
          <a:p>
            <a:pPr algn="just">
              <a:spcAft>
                <a:spcPts val="0"/>
              </a:spcAft>
            </a:pPr>
            <a:r>
              <a:rPr lang="zh-CN" altLang="zh-CN" sz="3600" b="1" kern="100" dirty="0">
                <a:solidFill>
                  <a:srgbClr val="FF0000"/>
                </a:solidFill>
                <a:latin typeface="Times New Roman" panose="02020603050405020304" pitchFamily="18" charset="0"/>
                <a:cs typeface="宋体" panose="02010600030101010101" pitchFamily="2" charset="-122"/>
              </a:rPr>
              <a:t>用户：</a:t>
            </a:r>
            <a:endParaRPr lang="en-US" altLang="zh-CN" sz="3600" b="1" kern="100" dirty="0">
              <a:solidFill>
                <a:srgbClr val="FF0000"/>
              </a:solidFill>
              <a:latin typeface="Times New Roman" panose="02020603050405020304" pitchFamily="18" charset="0"/>
              <a:cs typeface="宋体" panose="02010600030101010101" pitchFamily="2" charset="-122"/>
            </a:endParaRPr>
          </a:p>
          <a:p>
            <a:pPr indent="266700" algn="just">
              <a:spcAft>
                <a:spcPts val="0"/>
              </a:spcAft>
            </a:pPr>
            <a:r>
              <a:rPr lang="en-US" altLang="zh-CN" sz="3600" b="1" kern="100" dirty="0">
                <a:latin typeface="Times New Roman" panose="02020603050405020304" pitchFamily="18" charset="0"/>
              </a:rPr>
              <a:t>	</a:t>
            </a:r>
            <a:r>
              <a:rPr lang="zh-CN" altLang="zh-CN" sz="3600" b="1" kern="100" dirty="0">
                <a:latin typeface="Times New Roman" panose="02020603050405020304" pitchFamily="18" charset="0"/>
              </a:rPr>
              <a:t>本网站保证每天上午</a:t>
            </a:r>
            <a:r>
              <a:rPr lang="en-US" altLang="zh-CN" sz="3600" b="1" kern="100" dirty="0">
                <a:latin typeface="Times New Roman" panose="02020603050405020304" pitchFamily="18" charset="0"/>
              </a:rPr>
              <a:t>8</a:t>
            </a:r>
            <a:r>
              <a:rPr lang="zh-CN" altLang="zh-CN" sz="3600" b="1" kern="100">
                <a:latin typeface="Times New Roman" panose="02020603050405020304" pitchFamily="18" charset="0"/>
              </a:rPr>
              <a:t>点</a:t>
            </a:r>
            <a:r>
              <a:rPr lang="zh-CN" altLang="zh-CN" sz="3600" b="1" kern="100" dirty="0">
                <a:latin typeface="Times New Roman" panose="02020603050405020304" pitchFamily="18" charset="0"/>
              </a:rPr>
              <a:t>至晚上</a:t>
            </a:r>
            <a:r>
              <a:rPr lang="en-US" altLang="zh-CN" sz="3600" b="1" kern="100" dirty="0">
                <a:latin typeface="Times New Roman" panose="02020603050405020304" pitchFamily="18" charset="0"/>
              </a:rPr>
              <a:t>24</a:t>
            </a:r>
            <a:r>
              <a:rPr lang="zh-CN" altLang="zh-CN" sz="3600" b="1" kern="100" dirty="0">
                <a:latin typeface="Times New Roman" panose="02020603050405020304" pitchFamily="18" charset="0"/>
              </a:rPr>
              <a:t>点运行稳定，避免中途中断或维护</a:t>
            </a:r>
            <a:r>
              <a:rPr lang="zh-CN" altLang="en-US" sz="3600" b="1" kern="100" dirty="0">
                <a:latin typeface="Times New Roman" panose="02020603050405020304" pitchFamily="18" charset="0"/>
              </a:rPr>
              <a:t>（北京时间）</a:t>
            </a:r>
            <a:r>
              <a:rPr lang="zh-CN" altLang="zh-CN" sz="3600" b="1" kern="100" dirty="0">
                <a:latin typeface="Times New Roman" panose="02020603050405020304" pitchFamily="18" charset="0"/>
              </a:rPr>
              <a:t>。 </a:t>
            </a:r>
            <a:endParaRPr lang="en-US" altLang="zh-CN" sz="3600" b="1" kern="100" dirty="0">
              <a:latin typeface="Times New Roman" panose="02020603050405020304" pitchFamily="18" charset="0"/>
            </a:endParaRPr>
          </a:p>
          <a:p>
            <a:pPr algn="just"/>
            <a:r>
              <a:rPr lang="zh-CN" altLang="zh-CN" sz="3600" b="1" kern="100" dirty="0">
                <a:solidFill>
                  <a:srgbClr val="FF0000"/>
                </a:solidFill>
                <a:latin typeface="Times New Roman" panose="02020603050405020304" pitchFamily="18" charset="0"/>
              </a:rPr>
              <a:t>开发人员代表：</a:t>
            </a:r>
            <a:endParaRPr lang="en-US" altLang="zh-CN" sz="3600" b="1" kern="100" dirty="0">
              <a:solidFill>
                <a:srgbClr val="FF0000"/>
              </a:solidFill>
              <a:latin typeface="Times New Roman" panose="02020603050405020304" pitchFamily="18" charset="0"/>
            </a:endParaRPr>
          </a:p>
          <a:p>
            <a:pPr indent="266700" algn="just"/>
            <a:r>
              <a:rPr lang="en-US" altLang="zh-CN" sz="3600" b="1" kern="100" dirty="0">
                <a:latin typeface="Times New Roman" panose="02020603050405020304" pitchFamily="18" charset="0"/>
              </a:rPr>
              <a:t>      </a:t>
            </a:r>
            <a:r>
              <a:rPr lang="zh-CN" altLang="zh-CN" sz="3600" b="1" kern="100" dirty="0">
                <a:latin typeface="Times New Roman" panose="02020603050405020304" pitchFamily="18" charset="0"/>
              </a:rPr>
              <a:t>本网站系统须保证不易受到他人攻击，如：用户相关信息不被泄露，相关文档资料不能丢失，网站数据不能丢失。（对存储资料进行加密处理）</a:t>
            </a:r>
            <a:endParaRPr lang="en-US" altLang="zh-CN" sz="3600" b="1" kern="100" dirty="0">
              <a:latin typeface="Times New Roman" panose="02020603050405020304" pitchFamily="18" charset="0"/>
            </a:endParaRPr>
          </a:p>
          <a:p>
            <a:pPr indent="266700" algn="just"/>
            <a:endParaRPr lang="zh-CN" altLang="zh-CN" sz="3600" b="1" kern="100" dirty="0">
              <a:latin typeface="Times New Roman" panose="02020603050405020304" pitchFamily="18" charset="0"/>
            </a:endParaRPr>
          </a:p>
          <a:p>
            <a:pPr indent="266700" algn="just">
              <a:spcAft>
                <a:spcPts val="0"/>
              </a:spcAft>
            </a:pPr>
            <a:endParaRPr lang="zh-CN" altLang="zh-CN" sz="3600" b="1" kern="100" dirty="0">
              <a:latin typeface="Times New Roman" panose="02020603050405020304" pitchFamily="18" charset="0"/>
            </a:endParaRPr>
          </a:p>
        </p:txBody>
      </p:sp>
    </p:spTree>
    <p:extLst>
      <p:ext uri="{BB962C8B-B14F-4D97-AF65-F5344CB8AC3E}">
        <p14:creationId xmlns:p14="http://schemas.microsoft.com/office/powerpoint/2010/main" val="25496257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10</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测试用例</a:t>
            </a:r>
          </a:p>
        </p:txBody>
      </p:sp>
    </p:spTree>
    <p:extLst>
      <p:ext uri="{BB962C8B-B14F-4D97-AF65-F5344CB8AC3E}">
        <p14:creationId xmlns:p14="http://schemas.microsoft.com/office/powerpoint/2010/main" val="317868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sp>
        <p:nvSpPr>
          <p:cNvPr id="4" name="矩形 3">
            <a:extLst>
              <a:ext uri="{FF2B5EF4-FFF2-40B4-BE49-F238E27FC236}">
                <a16:creationId xmlns:a16="http://schemas.microsoft.com/office/drawing/2014/main" id="{40E79A0D-5DE7-4EE1-BE55-690F194F6797}"/>
              </a:ext>
            </a:extLst>
          </p:cNvPr>
          <p:cNvSpPr/>
          <p:nvPr/>
        </p:nvSpPr>
        <p:spPr>
          <a:xfrm>
            <a:off x="2762250" y="2844225"/>
            <a:ext cx="9696450" cy="1569660"/>
          </a:xfrm>
          <a:prstGeom prst="rect">
            <a:avLst/>
          </a:prstGeom>
        </p:spPr>
        <p:txBody>
          <a:bodyPr wrap="square">
            <a:spAutoFit/>
          </a:bodyPr>
          <a:lstStyle/>
          <a:p>
            <a:r>
              <a:rPr lang="zh-CN" altLang="en-US" sz="3200" dirty="0">
                <a:solidFill>
                  <a:srgbClr val="3E3E3E"/>
                </a:solidFill>
                <a:latin typeface="微软雅黑" panose="020B0503020204020204" pitchFamily="34" charset="-122"/>
                <a:ea typeface="微软雅黑" panose="020B0503020204020204" pitchFamily="34" charset="-122"/>
              </a:rPr>
              <a:t>主要采用黑盒测试：</a:t>
            </a:r>
            <a:endParaRPr lang="en-US" altLang="zh-CN" sz="3200" dirty="0">
              <a:solidFill>
                <a:srgbClr val="3E3E3E"/>
              </a:solidFill>
              <a:latin typeface="微软雅黑" panose="020B0503020204020204" pitchFamily="34" charset="-122"/>
              <a:ea typeface="微软雅黑" panose="020B0503020204020204" pitchFamily="34" charset="-122"/>
            </a:endParaRPr>
          </a:p>
          <a:p>
            <a:r>
              <a:rPr lang="zh-CN" altLang="en-US" sz="3200" dirty="0">
                <a:solidFill>
                  <a:srgbClr val="3E3E3E"/>
                </a:solidFill>
                <a:latin typeface="微软雅黑" panose="020B0503020204020204" pitchFamily="34" charset="-122"/>
                <a:ea typeface="微软雅黑" panose="020B0503020204020204" pitchFamily="34" charset="-122"/>
              </a:rPr>
              <a:t>等价类划分法</a:t>
            </a:r>
            <a:endParaRPr lang="en-US" altLang="zh-CN" sz="3200" dirty="0">
              <a:solidFill>
                <a:srgbClr val="3E3E3E"/>
              </a:solidFill>
              <a:latin typeface="微软雅黑" panose="020B0503020204020204" pitchFamily="34" charset="-122"/>
              <a:ea typeface="微软雅黑" panose="020B0503020204020204" pitchFamily="34" charset="-122"/>
            </a:endParaRPr>
          </a:p>
          <a:p>
            <a:r>
              <a:rPr lang="zh-CN" altLang="en-US" sz="3200" dirty="0">
                <a:solidFill>
                  <a:srgbClr val="3E3E3E"/>
                </a:solidFill>
                <a:latin typeface="微软雅黑" panose="020B0503020204020204" pitchFamily="34" charset="-122"/>
                <a:ea typeface="微软雅黑" panose="020B0503020204020204" pitchFamily="34" charset="-122"/>
              </a:rPr>
              <a:t>边界值法</a:t>
            </a:r>
          </a:p>
        </p:txBody>
      </p:sp>
      <p:sp>
        <p:nvSpPr>
          <p:cNvPr id="7" name="矩形 6">
            <a:extLst>
              <a:ext uri="{FF2B5EF4-FFF2-40B4-BE49-F238E27FC236}">
                <a16:creationId xmlns:a16="http://schemas.microsoft.com/office/drawing/2014/main" id="{4160246B-AA35-4AEA-8E63-CED84B6AB6D9}"/>
              </a:ext>
            </a:extLst>
          </p:cNvPr>
          <p:cNvSpPr/>
          <p:nvPr/>
        </p:nvSpPr>
        <p:spPr>
          <a:xfrm>
            <a:off x="794613" y="11719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p>
        </p:txBody>
      </p:sp>
    </p:spTree>
    <p:extLst>
      <p:ext uri="{BB962C8B-B14F-4D97-AF65-F5344CB8AC3E}">
        <p14:creationId xmlns:p14="http://schemas.microsoft.com/office/powerpoint/2010/main" val="25290876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graphicFrame>
        <p:nvGraphicFramePr>
          <p:cNvPr id="5" name="表格 4">
            <a:extLst>
              <a:ext uri="{FF2B5EF4-FFF2-40B4-BE49-F238E27FC236}">
                <a16:creationId xmlns:a16="http://schemas.microsoft.com/office/drawing/2014/main" id="{D9E0B182-A733-4341-8029-268EE35AE626}"/>
              </a:ext>
            </a:extLst>
          </p:cNvPr>
          <p:cNvGraphicFramePr>
            <a:graphicFrameLocks noGrp="1"/>
          </p:cNvGraphicFramePr>
          <p:nvPr>
            <p:extLst>
              <p:ext uri="{D42A27DB-BD31-4B8C-83A1-F6EECF244321}">
                <p14:modId xmlns:p14="http://schemas.microsoft.com/office/powerpoint/2010/main" val="2760968056"/>
              </p:ext>
            </p:extLst>
          </p:nvPr>
        </p:nvGraphicFramePr>
        <p:xfrm>
          <a:off x="85726" y="1171576"/>
          <a:ext cx="12106274" cy="5686424"/>
        </p:xfrm>
        <a:graphic>
          <a:graphicData uri="http://schemas.openxmlformats.org/drawingml/2006/table">
            <a:tbl>
              <a:tblPr firstRow="1" firstCol="1" bandRow="1">
                <a:tableStyleId>{5C22544A-7EE6-4342-B048-85BDC9FD1C3A}</a:tableStyleId>
              </a:tblPr>
              <a:tblGrid>
                <a:gridCol w="1380210">
                  <a:extLst>
                    <a:ext uri="{9D8B030D-6E8A-4147-A177-3AD203B41FA5}">
                      <a16:colId xmlns:a16="http://schemas.microsoft.com/office/drawing/2014/main" val="176586328"/>
                    </a:ext>
                  </a:extLst>
                </a:gridCol>
                <a:gridCol w="4501132">
                  <a:extLst>
                    <a:ext uri="{9D8B030D-6E8A-4147-A177-3AD203B41FA5}">
                      <a16:colId xmlns:a16="http://schemas.microsoft.com/office/drawing/2014/main" val="2148102"/>
                    </a:ext>
                  </a:extLst>
                </a:gridCol>
                <a:gridCol w="2034343">
                  <a:extLst>
                    <a:ext uri="{9D8B030D-6E8A-4147-A177-3AD203B41FA5}">
                      <a16:colId xmlns:a16="http://schemas.microsoft.com/office/drawing/2014/main" val="3004840307"/>
                    </a:ext>
                  </a:extLst>
                </a:gridCol>
                <a:gridCol w="284464">
                  <a:extLst>
                    <a:ext uri="{9D8B030D-6E8A-4147-A177-3AD203B41FA5}">
                      <a16:colId xmlns:a16="http://schemas.microsoft.com/office/drawing/2014/main" val="3024781877"/>
                    </a:ext>
                  </a:extLst>
                </a:gridCol>
                <a:gridCol w="894819">
                  <a:extLst>
                    <a:ext uri="{9D8B030D-6E8A-4147-A177-3AD203B41FA5}">
                      <a16:colId xmlns:a16="http://schemas.microsoft.com/office/drawing/2014/main" val="1927344184"/>
                    </a:ext>
                  </a:extLst>
                </a:gridCol>
                <a:gridCol w="3011306">
                  <a:extLst>
                    <a:ext uri="{9D8B030D-6E8A-4147-A177-3AD203B41FA5}">
                      <a16:colId xmlns:a16="http://schemas.microsoft.com/office/drawing/2014/main" val="3914984258"/>
                    </a:ext>
                  </a:extLst>
                </a:gridCol>
              </a:tblGrid>
              <a:tr h="278602">
                <a:tc>
                  <a:txBody>
                    <a:bodyPr/>
                    <a:lstStyle/>
                    <a:p>
                      <a:pPr algn="just">
                        <a:spcAft>
                          <a:spcPts val="0"/>
                        </a:spcAft>
                      </a:pPr>
                      <a:r>
                        <a:rPr lang="zh-CN" sz="1800" kern="100" dirty="0">
                          <a:effectLst/>
                        </a:rPr>
                        <a:t>项目</a:t>
                      </a:r>
                      <a:r>
                        <a:rPr lang="en-US" sz="1800" kern="100" dirty="0">
                          <a:effectLst/>
                        </a:rPr>
                        <a:t>/</a:t>
                      </a:r>
                      <a:r>
                        <a:rPr lang="zh-CN" sz="1800" kern="100" dirty="0">
                          <a:effectLst/>
                        </a:rPr>
                        <a:t>软件</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软件工程系列课程教学辅助网站</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程序版本</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en-US" sz="1800" kern="100">
                          <a:effectLst/>
                        </a:rPr>
                        <a:t>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351148495"/>
                  </a:ext>
                </a:extLst>
              </a:tr>
              <a:tr h="278602">
                <a:tc>
                  <a:txBody>
                    <a:bodyPr/>
                    <a:lstStyle/>
                    <a:p>
                      <a:pPr algn="just">
                        <a:spcAft>
                          <a:spcPts val="0"/>
                        </a:spcAft>
                      </a:pPr>
                      <a:r>
                        <a:rPr lang="zh-CN" sz="1800" kern="100">
                          <a:effectLst/>
                        </a:rPr>
                        <a:t>功能模块</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dirty="0">
                          <a:effectLst/>
                        </a:rPr>
                        <a:t>用户登录</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编制人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zh-CN" sz="1800" kern="100">
                          <a:effectLst/>
                        </a:rPr>
                        <a:t>吴荣欣</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2198787132"/>
                  </a:ext>
                </a:extLst>
              </a:tr>
              <a:tr h="278602">
                <a:tc>
                  <a:txBody>
                    <a:bodyPr/>
                    <a:lstStyle/>
                    <a:p>
                      <a:pPr algn="just">
                        <a:spcAft>
                          <a:spcPts val="0"/>
                        </a:spcAft>
                      </a:pPr>
                      <a:r>
                        <a:rPr lang="zh-CN" sz="1800" kern="100">
                          <a:effectLst/>
                        </a:rPr>
                        <a:t>用例编号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en-US" sz="1800" kern="100">
                          <a:effectLst/>
                        </a:rPr>
                        <a:t>CS-SRS-PUBLIC-01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编制时间</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en-US" sz="1800" kern="100">
                          <a:effectLst/>
                        </a:rPr>
                        <a:t>2018-12-22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709783417"/>
                  </a:ext>
                </a:extLst>
              </a:tr>
              <a:tr h="278602">
                <a:tc>
                  <a:txBody>
                    <a:bodyPr/>
                    <a:lstStyle/>
                    <a:p>
                      <a:pPr algn="just">
                        <a:spcAft>
                          <a:spcPts val="0"/>
                        </a:spcAft>
                      </a:pPr>
                      <a:r>
                        <a:rPr lang="zh-CN" sz="1800" kern="100">
                          <a:effectLst/>
                        </a:rPr>
                        <a:t>相关用例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en-US" sz="1800" kern="100">
                          <a:effectLst/>
                        </a:rPr>
                        <a:t>UC-PUBLIC-01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56810901"/>
                  </a:ext>
                </a:extLst>
              </a:tr>
              <a:tr h="278602">
                <a:tc>
                  <a:txBody>
                    <a:bodyPr/>
                    <a:lstStyle/>
                    <a:p>
                      <a:pPr algn="just">
                        <a:spcAft>
                          <a:spcPts val="0"/>
                        </a:spcAft>
                      </a:pPr>
                      <a:r>
                        <a:rPr lang="zh-CN" sz="1800" kern="100">
                          <a:effectLst/>
                        </a:rPr>
                        <a:t>功能特性</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用户使用该网站必须要先通过登录验证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81713079"/>
                  </a:ext>
                </a:extLst>
              </a:tr>
              <a:tr h="278602">
                <a:tc>
                  <a:txBody>
                    <a:bodyPr/>
                    <a:lstStyle/>
                    <a:p>
                      <a:pPr algn="just">
                        <a:spcAft>
                          <a:spcPts val="0"/>
                        </a:spcAft>
                      </a:pPr>
                      <a:r>
                        <a:rPr lang="zh-CN" sz="1800" kern="100">
                          <a:effectLst/>
                        </a:rPr>
                        <a:t>测试目的</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验证相关提示信息是否正确，避免用户非法登录</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62643802"/>
                  </a:ext>
                </a:extLst>
              </a:tr>
              <a:tr h="278602">
                <a:tc>
                  <a:txBody>
                    <a:bodyPr/>
                    <a:lstStyle/>
                    <a:p>
                      <a:pPr algn="just">
                        <a:spcAft>
                          <a:spcPts val="0"/>
                        </a:spcAft>
                      </a:pPr>
                      <a:r>
                        <a:rPr lang="zh-CN" sz="1800" kern="100">
                          <a:effectLst/>
                        </a:rPr>
                        <a:t>测试数据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用户名</a:t>
                      </a:r>
                      <a:r>
                        <a:rPr lang="en-US" sz="1800" kern="100">
                          <a:effectLst/>
                        </a:rPr>
                        <a:t>=</a:t>
                      </a:r>
                      <a:r>
                        <a:rPr lang="zh-CN" sz="1800" kern="100">
                          <a:effectLst/>
                        </a:rPr>
                        <a:t>“</a:t>
                      </a:r>
                      <a:r>
                        <a:rPr lang="en-US" sz="1800" kern="100">
                          <a:effectLst/>
                        </a:rPr>
                        <a:t>xxxxxx</a:t>
                      </a:r>
                      <a:r>
                        <a:rPr lang="zh-CN" sz="1800" kern="100">
                          <a:effectLst/>
                        </a:rPr>
                        <a:t>”，密码</a:t>
                      </a:r>
                      <a:r>
                        <a:rPr lang="en-US" sz="1800" kern="100">
                          <a:effectLst/>
                        </a:rPr>
                        <a:t>=</a:t>
                      </a:r>
                      <a:r>
                        <a:rPr lang="zh-CN" sz="1800" kern="100">
                          <a:effectLst/>
                        </a:rPr>
                        <a:t>“</a:t>
                      </a:r>
                      <a:r>
                        <a:rPr lang="en-US" sz="1800" kern="100">
                          <a:effectLst/>
                        </a:rPr>
                        <a:t>kkkkkk</a:t>
                      </a:r>
                      <a:r>
                        <a:rPr lang="zh-CN" sz="1800" kern="100">
                          <a:effectLst/>
                        </a:rPr>
                        <a: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75689917"/>
                  </a:ext>
                </a:extLst>
              </a:tr>
              <a:tr h="278602">
                <a:tc>
                  <a:txBody>
                    <a:bodyPr/>
                    <a:lstStyle/>
                    <a:p>
                      <a:pPr algn="just">
                        <a:spcAft>
                          <a:spcPts val="0"/>
                        </a:spcAft>
                      </a:pPr>
                      <a:r>
                        <a:rPr lang="zh-CN" sz="1800" kern="100">
                          <a:effectLst/>
                        </a:rPr>
                        <a:t>预置条件</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用户账号已经通过实名注册</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97616099"/>
                  </a:ext>
                </a:extLst>
              </a:tr>
              <a:tr h="278602">
                <a:tc>
                  <a:txBody>
                    <a:bodyPr/>
                    <a:lstStyle/>
                    <a:p>
                      <a:pPr algn="just">
                        <a:spcAft>
                          <a:spcPts val="0"/>
                        </a:spcAft>
                      </a:pPr>
                      <a:r>
                        <a:rPr lang="zh-CN" sz="1800" kern="100">
                          <a:effectLst/>
                        </a:rPr>
                        <a:t>操作步骤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操作描述</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数据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期望结果</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4060823632"/>
                  </a:ext>
                </a:extLst>
              </a:tr>
              <a:tr h="554552">
                <a:tc>
                  <a:txBody>
                    <a:bodyPr/>
                    <a:lstStyle/>
                    <a:p>
                      <a:pPr algn="just">
                        <a:spcAft>
                          <a:spcPts val="0"/>
                        </a:spcAft>
                      </a:pPr>
                      <a:r>
                        <a:rPr lang="en-US" sz="1800" kern="100">
                          <a:effectLst/>
                        </a:rPr>
                        <a:t>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dirty="0">
                          <a:effectLst/>
                        </a:rPr>
                        <a:t>输入用户名</a:t>
                      </a:r>
                    </a:p>
                    <a:p>
                      <a:pPr algn="just">
                        <a:spcAft>
                          <a:spcPts val="0"/>
                        </a:spcAft>
                      </a:pPr>
                      <a:r>
                        <a:rPr lang="en-US" sz="1800" kern="100" dirty="0">
                          <a:effectLst/>
                        </a:rPr>
                        <a:t>=</a:t>
                      </a:r>
                      <a:r>
                        <a:rPr lang="en-US" sz="1800" kern="100" dirty="0" err="1">
                          <a:effectLst/>
                        </a:rPr>
                        <a:t>xxxxxx</a:t>
                      </a:r>
                      <a:r>
                        <a:rPr lang="zh-CN" sz="1800" kern="100" dirty="0">
                          <a:effectLst/>
                        </a:rPr>
                        <a:t>，密码为空，点击</a:t>
                      </a:r>
                      <a:r>
                        <a:rPr lang="en-US" sz="1800" kern="100" dirty="0">
                          <a:effectLst/>
                        </a:rPr>
                        <a:t>“</a:t>
                      </a:r>
                      <a:r>
                        <a:rPr lang="zh-CN" sz="1800" kern="100" dirty="0">
                          <a:effectLst/>
                        </a:rPr>
                        <a:t>登录</a:t>
                      </a:r>
                      <a:r>
                        <a:rPr lang="en-US" sz="1800" kern="100" dirty="0">
                          <a:effectLst/>
                        </a:rPr>
                        <a:t>”</a:t>
                      </a:r>
                      <a:r>
                        <a:rPr lang="zh-CN" sz="1800" kern="100" dirty="0">
                          <a:effectLst/>
                        </a:rPr>
                        <a:t>按钮。</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 xxxxxx </a:t>
                      </a:r>
                      <a:endParaRPr lang="zh-CN" sz="1800" kern="100">
                        <a:effectLst/>
                      </a:endParaRPr>
                    </a:p>
                    <a:p>
                      <a:pPr algn="just">
                        <a:spcAft>
                          <a:spcPts val="0"/>
                        </a:spcAft>
                      </a:pPr>
                      <a:r>
                        <a:rPr lang="zh-CN" sz="1800" kern="100">
                          <a:effectLst/>
                        </a:rPr>
                        <a:t>密码为空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显示警告信息“密码不能为空！”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526197899"/>
                  </a:ext>
                </a:extLst>
              </a:tr>
              <a:tr h="554552">
                <a:tc>
                  <a:txBody>
                    <a:bodyPr/>
                    <a:lstStyle/>
                    <a:p>
                      <a:pPr algn="just">
                        <a:spcAft>
                          <a:spcPts val="0"/>
                        </a:spcAft>
                      </a:pP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p>
                    <a:p>
                      <a:pPr algn="just">
                        <a:spcAft>
                          <a:spcPts val="0"/>
                        </a:spcAft>
                      </a:pPr>
                      <a:r>
                        <a:rPr lang="en-US" sz="1800" kern="100">
                          <a:effectLst/>
                        </a:rPr>
                        <a:t>= xxxxxx ,</a:t>
                      </a:r>
                      <a:r>
                        <a:rPr lang="zh-CN" sz="1800" kern="100">
                          <a:effectLst/>
                        </a:rPr>
                        <a:t>输入错误密码，按“登录”按钮。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 xxxxxx</a:t>
                      </a:r>
                      <a:r>
                        <a:rPr lang="zh-CN" sz="1800" kern="100">
                          <a:effectLst/>
                        </a:rPr>
                        <a:t>，错误密码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显示警告信息“用户名或密码错误！”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885529804"/>
                  </a:ext>
                </a:extLst>
              </a:tr>
              <a:tr h="619700">
                <a:tc>
                  <a:txBody>
                    <a:bodyPr/>
                    <a:lstStyle/>
                    <a:p>
                      <a:pPr algn="just">
                        <a:spcAft>
                          <a:spcPts val="0"/>
                        </a:spcAft>
                      </a:pPr>
                      <a:r>
                        <a:rPr lang="en-US" sz="1800" kern="100">
                          <a:effectLst/>
                        </a:rPr>
                        <a:t>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输入用户名为空</a:t>
                      </a:r>
                      <a:r>
                        <a:rPr lang="en-US" sz="1800" kern="100">
                          <a:effectLst/>
                        </a:rPr>
                        <a:t>,</a:t>
                      </a:r>
                      <a:r>
                        <a:rPr lang="zh-CN" sz="1800" kern="100">
                          <a:effectLst/>
                        </a:rPr>
                        <a:t>输入密码</a:t>
                      </a:r>
                      <a:r>
                        <a:rPr lang="en-US" sz="1800" kern="100">
                          <a:effectLst/>
                        </a:rPr>
                        <a:t>= kkkkkk</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用户名为空，密码为</a:t>
                      </a:r>
                      <a:r>
                        <a:rPr lang="en-US" sz="1800" kern="100">
                          <a:effectLst/>
                        </a:rPr>
                        <a:t>= kkkkkk</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显示警告信息“用户名不能为空！”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002383317"/>
                  </a:ext>
                </a:extLst>
              </a:tr>
              <a:tr h="619700">
                <a:tc>
                  <a:txBody>
                    <a:bodyPr/>
                    <a:lstStyle/>
                    <a:p>
                      <a:pPr algn="just">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r>
                        <a:rPr lang="en-US" sz="1800" kern="100">
                          <a:effectLst/>
                        </a:rPr>
                        <a:t>=xxx</a:t>
                      </a:r>
                      <a:r>
                        <a:rPr lang="zh-CN" sz="1800" kern="100">
                          <a:effectLst/>
                        </a:rPr>
                        <a:t>，输入密码</a:t>
                      </a:r>
                      <a:r>
                        <a:rPr lang="en-US" sz="1800" kern="100">
                          <a:effectLst/>
                        </a:rPr>
                        <a:t>=kkkkkk</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=xxx</a:t>
                      </a:r>
                      <a:r>
                        <a:rPr lang="zh-CN" sz="1800" kern="100">
                          <a:effectLst/>
                        </a:rPr>
                        <a:t>，密码</a:t>
                      </a:r>
                      <a:r>
                        <a:rPr lang="en-US" sz="1800" kern="100">
                          <a:effectLst/>
                        </a:rPr>
                        <a:t>= kkkkkk</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显示警告信息“用户名或密码错误！”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2460661270"/>
                  </a:ext>
                </a:extLst>
              </a:tr>
              <a:tr h="830502">
                <a:tc>
                  <a:txBody>
                    <a:bodyPr/>
                    <a:lstStyle/>
                    <a:p>
                      <a:pPr algn="just">
                        <a:spcAft>
                          <a:spcPts val="0"/>
                        </a:spcAft>
                      </a:pPr>
                      <a:r>
                        <a:rPr lang="en-US" sz="1800" kern="100">
                          <a:effectLst/>
                        </a:rPr>
                        <a:t>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p>
                    <a:p>
                      <a:pPr algn="just">
                        <a:spcAft>
                          <a:spcPts val="0"/>
                        </a:spcAft>
                      </a:pPr>
                      <a:r>
                        <a:rPr lang="en-US" sz="1800" kern="100">
                          <a:effectLst/>
                        </a:rPr>
                        <a:t>=xxxxxx</a:t>
                      </a:r>
                      <a:r>
                        <a:rPr lang="zh-CN" sz="1800" kern="100">
                          <a:effectLst/>
                        </a:rPr>
                        <a:t>，输入密码</a:t>
                      </a:r>
                      <a:r>
                        <a:rPr lang="en-US" sz="1800" kern="100">
                          <a:effectLst/>
                        </a:rPr>
                        <a:t>= kkkkkk </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dirty="0">
                          <a:effectLst/>
                        </a:rPr>
                        <a:t>用户名</a:t>
                      </a:r>
                      <a:r>
                        <a:rPr lang="en-US" sz="1800" kern="100" dirty="0">
                          <a:effectLst/>
                        </a:rPr>
                        <a:t>=</a:t>
                      </a:r>
                      <a:r>
                        <a:rPr lang="en-US" sz="1800" kern="100" dirty="0" err="1">
                          <a:effectLst/>
                        </a:rPr>
                        <a:t>xxxxxx</a:t>
                      </a:r>
                      <a:r>
                        <a:rPr lang="zh-CN" sz="1800" kern="100" dirty="0">
                          <a:effectLst/>
                        </a:rPr>
                        <a:t>，密码</a:t>
                      </a:r>
                      <a:r>
                        <a:rPr lang="en-US" sz="1800" kern="100" dirty="0">
                          <a:effectLst/>
                        </a:rPr>
                        <a:t>= </a:t>
                      </a:r>
                      <a:r>
                        <a:rPr lang="en-US" sz="1800" kern="100" dirty="0" err="1">
                          <a:effectLst/>
                        </a:rPr>
                        <a:t>kkkkkk</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dirty="0">
                          <a:effectLst/>
                        </a:rPr>
                        <a:t>登陆成功，跳转至用户主界面</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108170689"/>
                  </a:ext>
                </a:extLst>
              </a:tr>
            </a:tbl>
          </a:graphicData>
        </a:graphic>
      </p:graphicFrame>
    </p:spTree>
    <p:extLst>
      <p:ext uri="{BB962C8B-B14F-4D97-AF65-F5344CB8AC3E}">
        <p14:creationId xmlns:p14="http://schemas.microsoft.com/office/powerpoint/2010/main" val="34091092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sp>
        <p:nvSpPr>
          <p:cNvPr id="4" name="矩形 3">
            <a:extLst>
              <a:ext uri="{FF2B5EF4-FFF2-40B4-BE49-F238E27FC236}">
                <a16:creationId xmlns:a16="http://schemas.microsoft.com/office/drawing/2014/main" id="{40E79A0D-5DE7-4EE1-BE55-690F194F6797}"/>
              </a:ext>
            </a:extLst>
          </p:cNvPr>
          <p:cNvSpPr/>
          <p:nvPr/>
        </p:nvSpPr>
        <p:spPr>
          <a:xfrm>
            <a:off x="3564683" y="2704266"/>
            <a:ext cx="9696450" cy="584775"/>
          </a:xfrm>
          <a:prstGeom prst="rect">
            <a:avLst/>
          </a:prstGeom>
        </p:spPr>
        <p:txBody>
          <a:bodyPr wrap="square">
            <a:spAutoFit/>
          </a:bodyPr>
          <a:lstStyle/>
          <a:p>
            <a:r>
              <a:rPr lang="zh-CN" altLang="en-US" sz="3200" dirty="0">
                <a:solidFill>
                  <a:srgbClr val="3E3E3E"/>
                </a:solidFill>
                <a:latin typeface="微软雅黑" panose="020B0503020204020204" pitchFamily="34" charset="-122"/>
                <a:ea typeface="微软雅黑" panose="020B0503020204020204" pitchFamily="34" charset="-122"/>
              </a:rPr>
              <a:t>共</a:t>
            </a:r>
            <a:r>
              <a:rPr lang="en-US" altLang="zh-CN" sz="3200" dirty="0">
                <a:solidFill>
                  <a:srgbClr val="3E3E3E"/>
                </a:solidFill>
                <a:latin typeface="微软雅黑" panose="020B0503020204020204" pitchFamily="34" charset="-122"/>
                <a:ea typeface="微软雅黑" panose="020B0503020204020204" pitchFamily="34" charset="-122"/>
              </a:rPr>
              <a:t>152</a:t>
            </a:r>
            <a:r>
              <a:rPr lang="zh-CN" altLang="en-US" sz="3200" dirty="0">
                <a:solidFill>
                  <a:srgbClr val="3E3E3E"/>
                </a:solidFill>
                <a:latin typeface="微软雅黑" panose="020B0503020204020204" pitchFamily="34" charset="-122"/>
                <a:ea typeface="微软雅黑" panose="020B0503020204020204" pitchFamily="34" charset="-122"/>
              </a:rPr>
              <a:t>个</a:t>
            </a:r>
          </a:p>
        </p:txBody>
      </p:sp>
      <p:sp>
        <p:nvSpPr>
          <p:cNvPr id="7" name="矩形 6">
            <a:extLst>
              <a:ext uri="{FF2B5EF4-FFF2-40B4-BE49-F238E27FC236}">
                <a16:creationId xmlns:a16="http://schemas.microsoft.com/office/drawing/2014/main" id="{4160246B-AA35-4AEA-8E63-CED84B6AB6D9}"/>
              </a:ext>
            </a:extLst>
          </p:cNvPr>
          <p:cNvSpPr/>
          <p:nvPr/>
        </p:nvSpPr>
        <p:spPr>
          <a:xfrm>
            <a:off x="794613" y="11719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p>
        </p:txBody>
      </p:sp>
    </p:spTree>
    <p:extLst>
      <p:ext uri="{BB962C8B-B14F-4D97-AF65-F5344CB8AC3E}">
        <p14:creationId xmlns:p14="http://schemas.microsoft.com/office/powerpoint/2010/main" val="2613598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11</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用户手册</a:t>
            </a:r>
          </a:p>
        </p:txBody>
      </p:sp>
    </p:spTree>
    <p:extLst>
      <p:ext uri="{BB962C8B-B14F-4D97-AF65-F5344CB8AC3E}">
        <p14:creationId xmlns:p14="http://schemas.microsoft.com/office/powerpoint/2010/main" val="5711460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用户手册</a:t>
            </a:r>
          </a:p>
        </p:txBody>
      </p:sp>
      <p:sp>
        <p:nvSpPr>
          <p:cNvPr id="8" name="矩形 7">
            <a:extLst>
              <a:ext uri="{FF2B5EF4-FFF2-40B4-BE49-F238E27FC236}">
                <a16:creationId xmlns:a16="http://schemas.microsoft.com/office/drawing/2014/main" id="{BD4C3C75-441D-4CF4-B688-752013C1350D}"/>
              </a:ext>
            </a:extLst>
          </p:cNvPr>
          <p:cNvSpPr/>
          <p:nvPr/>
        </p:nvSpPr>
        <p:spPr>
          <a:xfrm>
            <a:off x="0" y="5885825"/>
            <a:ext cx="3811270" cy="646331"/>
          </a:xfrm>
          <a:prstGeom prst="rect">
            <a:avLst/>
          </a:prstGeom>
        </p:spPr>
        <p:txBody>
          <a:bodyPr wrap="square">
            <a:spAutoFit/>
          </a:bodyPr>
          <a:lstStyle/>
          <a:p>
            <a:pPr algn="just">
              <a:spcAft>
                <a:spcPts val="0"/>
              </a:spcAft>
            </a:pPr>
            <a:r>
              <a:rPr lang="zh-CN" altLang="en-US" kern="100" dirty="0">
                <a:latin typeface="Calibri" panose="020F0502020204030204" pitchFamily="34" charset="0"/>
                <a:cs typeface="Times New Roman" panose="02020603050405020304" pitchFamily="18" charset="0"/>
              </a:rPr>
              <a:t>采用</a:t>
            </a:r>
            <a:r>
              <a:rPr lang="en-US" altLang="zh-CN" kern="100" dirty="0">
                <a:latin typeface="Calibri" panose="020F0502020204030204" pitchFamily="34" charset="0"/>
                <a:cs typeface="Times New Roman" panose="02020603050405020304" pitchFamily="18" charset="0"/>
              </a:rPr>
              <a:t>GB-T8567-2006</a:t>
            </a:r>
            <a:r>
              <a:rPr lang="zh-CN" altLang="zh-CN" kern="100" dirty="0">
                <a:latin typeface="Calibri" panose="020F0502020204030204" pitchFamily="34" charset="0"/>
                <a:cs typeface="Times New Roman" panose="02020603050405020304" pitchFamily="18" charset="0"/>
              </a:rPr>
              <a:t>（软件工程用户手册模板）</a:t>
            </a:r>
            <a:r>
              <a:rPr lang="en-US" altLang="zh-CN" kern="100" dirty="0">
                <a:latin typeface="Calibri" panose="020F0502020204030204" pitchFamily="34" charset="0"/>
                <a:cs typeface="Times New Roman" panose="02020603050405020304" pitchFamily="18" charset="0"/>
              </a:rPr>
              <a:t>【4】</a:t>
            </a:r>
            <a:endParaRPr lang="zh-CN" altLang="zh-CN" kern="100" dirty="0">
              <a:latin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20AABB2B-C9BA-4DAC-AD1F-277A583E903F}"/>
              </a:ext>
            </a:extLst>
          </p:cNvPr>
          <p:cNvSpPr>
            <a:spLocks noChangeArrowheads="1"/>
          </p:cNvSpPr>
          <p:nvPr/>
        </p:nvSpPr>
        <p:spPr bwMode="auto">
          <a:xfrm>
            <a:off x="101917" y="1382838"/>
            <a:ext cx="3811270" cy="427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1</a:t>
            </a: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点击进入答疑：答疑界面</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2</a:t>
            </a: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点击可查看参与答疑人员</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3</a:t>
            </a: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点击退出答疑</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4</a:t>
            </a: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选择附件发送</a:t>
            </a:r>
            <a:endParaRPr kumimoji="0" lang="en-US"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5</a:t>
            </a:r>
            <a:r>
              <a:rPr lang="zh-CN" altLang="en-US" sz="3200" dirty="0">
                <a:solidFill>
                  <a:srgbClr val="FF0000"/>
                </a:solidFill>
                <a:latin typeface="Calibri" panose="020F0502020204030204" pitchFamily="34" charset="0"/>
                <a:ea typeface="宋体" panose="02010600030101010101" pitchFamily="2" charset="-122"/>
                <a:cs typeface="Calibri" panose="020F0502020204030204" pitchFamily="34" charset="0"/>
              </a:rPr>
              <a:t>选择图片发送</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6</a:t>
            </a: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编辑消息发送</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DAB6DECC-7E17-4D9D-8C88-A12089A59F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3187" y="0"/>
            <a:ext cx="8035411" cy="6858000"/>
          </a:xfrm>
          <a:prstGeom prst="rect">
            <a:avLst/>
          </a:prstGeom>
        </p:spPr>
      </p:pic>
      <p:sp>
        <p:nvSpPr>
          <p:cNvPr id="7" name="椭圆 6">
            <a:extLst>
              <a:ext uri="{FF2B5EF4-FFF2-40B4-BE49-F238E27FC236}">
                <a16:creationId xmlns:a16="http://schemas.microsoft.com/office/drawing/2014/main" id="{1D954D84-82CC-448A-9D02-CC8B2B34ECAE}"/>
              </a:ext>
            </a:extLst>
          </p:cNvPr>
          <p:cNvSpPr/>
          <p:nvPr/>
        </p:nvSpPr>
        <p:spPr>
          <a:xfrm>
            <a:off x="6017342" y="1799303"/>
            <a:ext cx="5535561" cy="6194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DA68DF2E-4620-45AE-91EE-F6DA5A5C1A6E}"/>
              </a:ext>
            </a:extLst>
          </p:cNvPr>
          <p:cNvSpPr txBox="1"/>
          <p:nvPr/>
        </p:nvSpPr>
        <p:spPr>
          <a:xfrm>
            <a:off x="6736702" y="1595535"/>
            <a:ext cx="301686" cy="369332"/>
          </a:xfrm>
          <a:prstGeom prst="rect">
            <a:avLst/>
          </a:prstGeom>
          <a:noFill/>
        </p:spPr>
        <p:txBody>
          <a:bodyPr wrap="none" rtlCol="0">
            <a:spAutoFit/>
          </a:bodyPr>
          <a:lstStyle/>
          <a:p>
            <a:r>
              <a:rPr lang="en-US" altLang="zh-CN" b="1" dirty="0">
                <a:solidFill>
                  <a:srgbClr val="FF0000"/>
                </a:solidFill>
              </a:rPr>
              <a:t>1</a:t>
            </a:r>
            <a:endParaRPr lang="zh-CN" altLang="en-US" b="1" dirty="0">
              <a:solidFill>
                <a:srgbClr val="FF0000"/>
              </a:solidFill>
            </a:endParaRPr>
          </a:p>
        </p:txBody>
      </p:sp>
    </p:spTree>
    <p:extLst>
      <p:ext uri="{BB962C8B-B14F-4D97-AF65-F5344CB8AC3E}">
        <p14:creationId xmlns:p14="http://schemas.microsoft.com/office/powerpoint/2010/main" val="1038294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用户手册</a:t>
            </a:r>
          </a:p>
        </p:txBody>
      </p:sp>
      <p:sp>
        <p:nvSpPr>
          <p:cNvPr id="8" name="矩形 7">
            <a:extLst>
              <a:ext uri="{FF2B5EF4-FFF2-40B4-BE49-F238E27FC236}">
                <a16:creationId xmlns:a16="http://schemas.microsoft.com/office/drawing/2014/main" id="{BD4C3C75-441D-4CF4-B688-752013C1350D}"/>
              </a:ext>
            </a:extLst>
          </p:cNvPr>
          <p:cNvSpPr/>
          <p:nvPr/>
        </p:nvSpPr>
        <p:spPr>
          <a:xfrm>
            <a:off x="0" y="5885825"/>
            <a:ext cx="3811270" cy="646331"/>
          </a:xfrm>
          <a:prstGeom prst="rect">
            <a:avLst/>
          </a:prstGeom>
        </p:spPr>
        <p:txBody>
          <a:bodyPr wrap="square">
            <a:spAutoFit/>
          </a:bodyPr>
          <a:lstStyle/>
          <a:p>
            <a:pPr algn="just">
              <a:spcAft>
                <a:spcPts val="0"/>
              </a:spcAft>
            </a:pPr>
            <a:r>
              <a:rPr lang="zh-CN" altLang="en-US" kern="100" dirty="0">
                <a:latin typeface="Calibri" panose="020F0502020204030204" pitchFamily="34" charset="0"/>
                <a:cs typeface="Times New Roman" panose="02020603050405020304" pitchFamily="18" charset="0"/>
              </a:rPr>
              <a:t>采用</a:t>
            </a:r>
            <a:r>
              <a:rPr lang="en-US" altLang="zh-CN" kern="100" dirty="0">
                <a:latin typeface="Calibri" panose="020F0502020204030204" pitchFamily="34" charset="0"/>
                <a:cs typeface="Times New Roman" panose="02020603050405020304" pitchFamily="18" charset="0"/>
              </a:rPr>
              <a:t>GB-T8567-2006</a:t>
            </a:r>
            <a:r>
              <a:rPr lang="zh-CN" altLang="zh-CN" kern="100" dirty="0">
                <a:latin typeface="Calibri" panose="020F0502020204030204" pitchFamily="34" charset="0"/>
                <a:cs typeface="Times New Roman" panose="02020603050405020304" pitchFamily="18" charset="0"/>
              </a:rPr>
              <a:t>（软件工程用户手册模板）</a:t>
            </a:r>
            <a:r>
              <a:rPr lang="en-US" altLang="zh-CN" kern="100" dirty="0">
                <a:latin typeface="Calibri" panose="020F0502020204030204" pitchFamily="34" charset="0"/>
                <a:cs typeface="Times New Roman" panose="02020603050405020304" pitchFamily="18" charset="0"/>
              </a:rPr>
              <a:t>【4】</a:t>
            </a:r>
            <a:endParaRPr lang="zh-CN" altLang="zh-CN" kern="100" dirty="0">
              <a:latin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20AABB2B-C9BA-4DAC-AD1F-277A583E903F}"/>
              </a:ext>
            </a:extLst>
          </p:cNvPr>
          <p:cNvSpPr>
            <a:spLocks noChangeArrowheads="1"/>
          </p:cNvSpPr>
          <p:nvPr/>
        </p:nvSpPr>
        <p:spPr bwMode="auto">
          <a:xfrm>
            <a:off x="101917" y="1382838"/>
            <a:ext cx="3811270" cy="427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1</a:t>
            </a:r>
            <a:r>
              <a:rPr lang="zh-CN"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点击进入答疑：答疑界面</a:t>
            </a:r>
            <a:endParaRPr lang="zh-CN" altLang="zh-CN" sz="3200" dirty="0"/>
          </a:p>
          <a:p>
            <a:pPr lvl="0"/>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2</a:t>
            </a:r>
            <a:r>
              <a:rPr lang="zh-CN"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点击可查看参与答疑人员</a:t>
            </a:r>
            <a:endParaRPr lang="zh-CN" altLang="zh-CN" sz="3200" dirty="0"/>
          </a:p>
          <a:p>
            <a:pPr lvl="0"/>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3</a:t>
            </a:r>
            <a:r>
              <a:rPr lang="zh-CN"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点击退出答疑</a:t>
            </a:r>
            <a:endParaRPr lang="zh-CN" altLang="zh-CN" sz="3200" dirty="0"/>
          </a:p>
          <a:p>
            <a:pPr lvl="0"/>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4</a:t>
            </a:r>
            <a:r>
              <a:rPr lang="zh-CN"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选择附件发送</a:t>
            </a:r>
            <a:endPar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endParaRPr>
          </a:p>
          <a:p>
            <a:pPr lvl="0"/>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5</a:t>
            </a:r>
            <a:r>
              <a:rPr lang="zh-CN" altLang="en-US" sz="3200" dirty="0">
                <a:solidFill>
                  <a:srgbClr val="FF0000"/>
                </a:solidFill>
                <a:latin typeface="Calibri" panose="020F0502020204030204" pitchFamily="34" charset="0"/>
                <a:ea typeface="宋体" panose="02010600030101010101" pitchFamily="2" charset="-122"/>
                <a:cs typeface="Calibri" panose="020F0502020204030204" pitchFamily="34" charset="0"/>
              </a:rPr>
              <a:t>选择图片发送</a:t>
            </a:r>
            <a:endParaRPr lang="zh-CN" altLang="zh-CN" sz="3200" dirty="0"/>
          </a:p>
          <a:p>
            <a:pPr lvl="0"/>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6</a:t>
            </a:r>
            <a:r>
              <a:rPr lang="zh-CN"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编辑消息发送</a:t>
            </a:r>
            <a:endParaRPr lang="zh-CN" altLang="zh-CN" sz="3200" dirty="0"/>
          </a:p>
          <a:p>
            <a:pPr lvl="0"/>
            <a:endParaRPr lang="zh-CN" altLang="zh-CN" sz="1600" dirty="0"/>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图片 8">
            <a:extLst>
              <a:ext uri="{FF2B5EF4-FFF2-40B4-BE49-F238E27FC236}">
                <a16:creationId xmlns:a16="http://schemas.microsoft.com/office/drawing/2014/main" id="{8D519FFA-C973-4A8E-A30D-26C89314B7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672" y="0"/>
            <a:ext cx="8035411" cy="6858000"/>
          </a:xfrm>
          <a:prstGeom prst="rect">
            <a:avLst/>
          </a:prstGeom>
        </p:spPr>
      </p:pic>
      <p:sp>
        <p:nvSpPr>
          <p:cNvPr id="10" name="椭圆 9">
            <a:extLst>
              <a:ext uri="{FF2B5EF4-FFF2-40B4-BE49-F238E27FC236}">
                <a16:creationId xmlns:a16="http://schemas.microsoft.com/office/drawing/2014/main" id="{99EEFCBC-67C4-4BCF-85E4-588BA6DBC898}"/>
              </a:ext>
            </a:extLst>
          </p:cNvPr>
          <p:cNvSpPr/>
          <p:nvPr/>
        </p:nvSpPr>
        <p:spPr>
          <a:xfrm>
            <a:off x="6410131" y="1782149"/>
            <a:ext cx="1642187" cy="36109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5AD09A5A-BADC-48D3-8BA9-CE10F4B9BF01}"/>
              </a:ext>
            </a:extLst>
          </p:cNvPr>
          <p:cNvSpPr txBox="1"/>
          <p:nvPr/>
        </p:nvSpPr>
        <p:spPr>
          <a:xfrm>
            <a:off x="6451216" y="1912668"/>
            <a:ext cx="301686" cy="369332"/>
          </a:xfrm>
          <a:prstGeom prst="rect">
            <a:avLst/>
          </a:prstGeom>
          <a:noFill/>
        </p:spPr>
        <p:txBody>
          <a:bodyPr wrap="none" rtlCol="0">
            <a:spAutoFit/>
          </a:bodyPr>
          <a:lstStyle/>
          <a:p>
            <a:r>
              <a:rPr lang="en-US" altLang="zh-CN" b="1" dirty="0">
                <a:solidFill>
                  <a:srgbClr val="FF0000"/>
                </a:solidFill>
              </a:rPr>
              <a:t>2</a:t>
            </a:r>
            <a:endParaRPr lang="zh-CN" altLang="en-US" b="1" dirty="0">
              <a:solidFill>
                <a:srgbClr val="FF0000"/>
              </a:solidFill>
            </a:endParaRPr>
          </a:p>
        </p:txBody>
      </p:sp>
      <p:sp>
        <p:nvSpPr>
          <p:cNvPr id="13" name="椭圆 12">
            <a:extLst>
              <a:ext uri="{FF2B5EF4-FFF2-40B4-BE49-F238E27FC236}">
                <a16:creationId xmlns:a16="http://schemas.microsoft.com/office/drawing/2014/main" id="{B041F8A8-F1EE-44B2-9F22-FA18E2B089BC}"/>
              </a:ext>
            </a:extLst>
          </p:cNvPr>
          <p:cNvSpPr/>
          <p:nvPr/>
        </p:nvSpPr>
        <p:spPr>
          <a:xfrm>
            <a:off x="11209571" y="1674959"/>
            <a:ext cx="397711" cy="3075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D828CD65-4000-42D9-8D13-8E44AD96A381}"/>
              </a:ext>
            </a:extLst>
          </p:cNvPr>
          <p:cNvSpPr/>
          <p:nvPr/>
        </p:nvSpPr>
        <p:spPr>
          <a:xfrm>
            <a:off x="8096864" y="4114718"/>
            <a:ext cx="397711" cy="3075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6E283120-B42F-4466-BB33-34C80F1A0B80}"/>
              </a:ext>
            </a:extLst>
          </p:cNvPr>
          <p:cNvSpPr/>
          <p:nvPr/>
        </p:nvSpPr>
        <p:spPr>
          <a:xfrm>
            <a:off x="8516352" y="4132910"/>
            <a:ext cx="397711" cy="3075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5911E9E0-2C9F-448B-8A79-8D4DA0FE2728}"/>
              </a:ext>
            </a:extLst>
          </p:cNvPr>
          <p:cNvSpPr/>
          <p:nvPr/>
        </p:nvSpPr>
        <p:spPr>
          <a:xfrm>
            <a:off x="11021630" y="5286268"/>
            <a:ext cx="386796" cy="3746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30C09DEB-270B-49A8-BAA1-F2B6828336E0}"/>
              </a:ext>
            </a:extLst>
          </p:cNvPr>
          <p:cNvSpPr txBox="1"/>
          <p:nvPr/>
        </p:nvSpPr>
        <p:spPr>
          <a:xfrm>
            <a:off x="10940462" y="1644053"/>
            <a:ext cx="301686" cy="369332"/>
          </a:xfrm>
          <a:prstGeom prst="rect">
            <a:avLst/>
          </a:prstGeom>
          <a:noFill/>
        </p:spPr>
        <p:txBody>
          <a:bodyPr wrap="none" rtlCol="0">
            <a:spAutoFit/>
          </a:bodyPr>
          <a:lstStyle/>
          <a:p>
            <a:r>
              <a:rPr lang="en-US" altLang="zh-CN" b="1" dirty="0">
                <a:solidFill>
                  <a:srgbClr val="FF0000"/>
                </a:solidFill>
              </a:rPr>
              <a:t>3</a:t>
            </a:r>
            <a:endParaRPr lang="zh-CN" altLang="en-US" b="1" dirty="0">
              <a:solidFill>
                <a:srgbClr val="FF0000"/>
              </a:solidFill>
            </a:endParaRPr>
          </a:p>
        </p:txBody>
      </p:sp>
      <p:sp>
        <p:nvSpPr>
          <p:cNvPr id="18" name="文本框 17">
            <a:extLst>
              <a:ext uri="{FF2B5EF4-FFF2-40B4-BE49-F238E27FC236}">
                <a16:creationId xmlns:a16="http://schemas.microsoft.com/office/drawing/2014/main" id="{C7B1B560-8121-4FEA-A824-DCC02609D49E}"/>
              </a:ext>
            </a:extLst>
          </p:cNvPr>
          <p:cNvSpPr txBox="1"/>
          <p:nvPr/>
        </p:nvSpPr>
        <p:spPr>
          <a:xfrm>
            <a:off x="8143924" y="4461454"/>
            <a:ext cx="301686" cy="369332"/>
          </a:xfrm>
          <a:prstGeom prst="rect">
            <a:avLst/>
          </a:prstGeom>
          <a:noFill/>
        </p:spPr>
        <p:txBody>
          <a:bodyPr wrap="none" rtlCol="0">
            <a:spAutoFit/>
          </a:bodyPr>
          <a:lstStyle/>
          <a:p>
            <a:r>
              <a:rPr lang="en-US" altLang="zh-CN" b="1" dirty="0">
                <a:solidFill>
                  <a:srgbClr val="FF0000"/>
                </a:solidFill>
              </a:rPr>
              <a:t>4</a:t>
            </a:r>
            <a:endParaRPr lang="zh-CN" altLang="en-US" b="1" dirty="0">
              <a:solidFill>
                <a:srgbClr val="FF0000"/>
              </a:solidFill>
            </a:endParaRPr>
          </a:p>
        </p:txBody>
      </p:sp>
      <p:sp>
        <p:nvSpPr>
          <p:cNvPr id="19" name="文本框 18">
            <a:extLst>
              <a:ext uri="{FF2B5EF4-FFF2-40B4-BE49-F238E27FC236}">
                <a16:creationId xmlns:a16="http://schemas.microsoft.com/office/drawing/2014/main" id="{C8CCD8C1-5614-4C39-8E91-57E2337E23C6}"/>
              </a:ext>
            </a:extLst>
          </p:cNvPr>
          <p:cNvSpPr txBox="1"/>
          <p:nvPr/>
        </p:nvSpPr>
        <p:spPr>
          <a:xfrm>
            <a:off x="8587095" y="4446935"/>
            <a:ext cx="301686" cy="369332"/>
          </a:xfrm>
          <a:prstGeom prst="rect">
            <a:avLst/>
          </a:prstGeom>
          <a:noFill/>
        </p:spPr>
        <p:txBody>
          <a:bodyPr wrap="none" rtlCol="0">
            <a:spAutoFit/>
          </a:bodyPr>
          <a:lstStyle/>
          <a:p>
            <a:r>
              <a:rPr lang="en-US" altLang="zh-CN" b="1" dirty="0">
                <a:solidFill>
                  <a:srgbClr val="FF0000"/>
                </a:solidFill>
              </a:rPr>
              <a:t>5</a:t>
            </a:r>
            <a:endParaRPr lang="zh-CN" altLang="en-US" b="1" dirty="0">
              <a:solidFill>
                <a:srgbClr val="FF0000"/>
              </a:solidFill>
            </a:endParaRPr>
          </a:p>
        </p:txBody>
      </p:sp>
      <p:sp>
        <p:nvSpPr>
          <p:cNvPr id="20" name="文本框 19">
            <a:extLst>
              <a:ext uri="{FF2B5EF4-FFF2-40B4-BE49-F238E27FC236}">
                <a16:creationId xmlns:a16="http://schemas.microsoft.com/office/drawing/2014/main" id="{CEF04013-0E1A-4853-BA27-5083F4324158}"/>
              </a:ext>
            </a:extLst>
          </p:cNvPr>
          <p:cNvSpPr txBox="1"/>
          <p:nvPr/>
        </p:nvSpPr>
        <p:spPr>
          <a:xfrm>
            <a:off x="10638776" y="5008708"/>
            <a:ext cx="301686" cy="369332"/>
          </a:xfrm>
          <a:prstGeom prst="rect">
            <a:avLst/>
          </a:prstGeom>
          <a:noFill/>
        </p:spPr>
        <p:txBody>
          <a:bodyPr wrap="none" rtlCol="0">
            <a:spAutoFit/>
          </a:bodyPr>
          <a:lstStyle/>
          <a:p>
            <a:r>
              <a:rPr lang="en-US" altLang="zh-CN" b="1" dirty="0">
                <a:solidFill>
                  <a:srgbClr val="FF0000"/>
                </a:solidFill>
              </a:rPr>
              <a:t>6</a:t>
            </a:r>
            <a:endParaRPr lang="zh-CN" altLang="en-US" b="1" dirty="0">
              <a:solidFill>
                <a:srgbClr val="FF0000"/>
              </a:solidFill>
            </a:endParaRPr>
          </a:p>
        </p:txBody>
      </p:sp>
    </p:spTree>
    <p:extLst>
      <p:ext uri="{BB962C8B-B14F-4D97-AF65-F5344CB8AC3E}">
        <p14:creationId xmlns:p14="http://schemas.microsoft.com/office/powerpoint/2010/main" val="33560850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用户手册</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E0FC4E82-829F-48D9-8593-F792FA6CBF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843" y="0"/>
            <a:ext cx="3857625" cy="6858000"/>
          </a:xfrm>
          <a:prstGeom prst="rect">
            <a:avLst/>
          </a:prstGeom>
        </p:spPr>
      </p:pic>
      <p:sp>
        <p:nvSpPr>
          <p:cNvPr id="7" name="矩形 6">
            <a:extLst>
              <a:ext uri="{FF2B5EF4-FFF2-40B4-BE49-F238E27FC236}">
                <a16:creationId xmlns:a16="http://schemas.microsoft.com/office/drawing/2014/main" id="{6A8ED7DA-60D8-4ED0-9642-3B6A1184776D}"/>
              </a:ext>
            </a:extLst>
          </p:cNvPr>
          <p:cNvSpPr/>
          <p:nvPr/>
        </p:nvSpPr>
        <p:spPr>
          <a:xfrm>
            <a:off x="256160" y="1707843"/>
            <a:ext cx="6426741" cy="3970318"/>
          </a:xfrm>
          <a:prstGeom prst="rect">
            <a:avLst/>
          </a:prstGeom>
        </p:spPr>
        <p:txBody>
          <a:bodyPr wrap="square">
            <a:spAutoFit/>
          </a:bodyPr>
          <a:lstStyle/>
          <a:p>
            <a:pPr lvl="0" eaLnBrk="0" fontAlgn="base" hangingPunct="0">
              <a:spcBef>
                <a:spcPct val="0"/>
              </a:spcBef>
              <a:spcAft>
                <a:spcPct val="0"/>
              </a:spcAft>
            </a:pP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点击进入</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我的课程</a:t>
            </a: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我的课程界面</a:t>
            </a:r>
            <a:endParaRPr lang="zh-CN" altLang="zh-CN" sz="3600" b="1" dirty="0"/>
          </a:p>
          <a:p>
            <a:pPr lvl="0" eaLnBrk="0" fontAlgn="base" hangingPunct="0">
              <a:spcBef>
                <a:spcPct val="0"/>
              </a:spcBef>
              <a:spcAft>
                <a:spcPct val="0"/>
              </a:spcAft>
            </a:pPr>
            <a:r>
              <a:rPr lang="en-US"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1</a:t>
            </a: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某一课程即可进入该课程</a:t>
            </a:r>
            <a:endParaRPr lang="zh-CN" altLang="zh-CN" sz="3600" b="1" dirty="0"/>
          </a:p>
          <a:p>
            <a:pPr lvl="0" eaLnBrk="0" fontAlgn="base" hangingPunct="0">
              <a:spcBef>
                <a:spcPct val="0"/>
              </a:spcBef>
              <a:spcAft>
                <a:spcPct val="0"/>
              </a:spcAft>
            </a:pPr>
            <a:r>
              <a:rPr lang="en-US"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2</a:t>
            </a: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删除按钮，可以删除课程</a:t>
            </a:r>
            <a:endParaRPr lang="zh-CN" altLang="zh-CN" sz="3600" b="1" dirty="0"/>
          </a:p>
          <a:p>
            <a:pPr lvl="0" eaLnBrk="0" fontAlgn="base" hangingPunct="0">
              <a:spcBef>
                <a:spcPct val="0"/>
              </a:spcBef>
              <a:spcAft>
                <a:spcPct val="0"/>
              </a:spcAft>
            </a:pPr>
            <a:r>
              <a:rPr lang="en-US"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3</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点击加号按钮，可以开设新课程</a:t>
            </a:r>
          </a:p>
          <a:p>
            <a:pPr lvl="0" eaLnBrk="0" fontAlgn="base" hangingPunct="0">
              <a:spcBef>
                <a:spcPct val="0"/>
              </a:spcBef>
              <a:spcAft>
                <a:spcPct val="0"/>
              </a:spcAft>
            </a:pPr>
            <a:endParaRPr lang="zh-CN" altLang="zh-CN" sz="3600" b="1" dirty="0"/>
          </a:p>
        </p:txBody>
      </p:sp>
      <p:sp>
        <p:nvSpPr>
          <p:cNvPr id="8" name="椭圆 7">
            <a:extLst>
              <a:ext uri="{FF2B5EF4-FFF2-40B4-BE49-F238E27FC236}">
                <a16:creationId xmlns:a16="http://schemas.microsoft.com/office/drawing/2014/main" id="{F342CDD8-311A-470D-A4D9-321A0C997499}"/>
              </a:ext>
            </a:extLst>
          </p:cNvPr>
          <p:cNvSpPr/>
          <p:nvPr/>
        </p:nvSpPr>
        <p:spPr>
          <a:xfrm>
            <a:off x="6929843" y="1179840"/>
            <a:ext cx="3175210" cy="10315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ECBEDF05-B145-4029-91C4-410E4E4167E6}"/>
              </a:ext>
            </a:extLst>
          </p:cNvPr>
          <p:cNvSpPr txBox="1"/>
          <p:nvPr/>
        </p:nvSpPr>
        <p:spPr>
          <a:xfrm>
            <a:off x="7048375" y="967304"/>
            <a:ext cx="301686" cy="369332"/>
          </a:xfrm>
          <a:prstGeom prst="rect">
            <a:avLst/>
          </a:prstGeom>
          <a:noFill/>
        </p:spPr>
        <p:txBody>
          <a:bodyPr wrap="none" rtlCol="0">
            <a:spAutoFit/>
          </a:bodyPr>
          <a:lstStyle/>
          <a:p>
            <a:r>
              <a:rPr lang="en-US" altLang="zh-CN" b="1" dirty="0">
                <a:solidFill>
                  <a:srgbClr val="FF0000"/>
                </a:solidFill>
              </a:rPr>
              <a:t>1</a:t>
            </a:r>
            <a:endParaRPr lang="zh-CN" altLang="en-US" b="1" dirty="0">
              <a:solidFill>
                <a:srgbClr val="FF0000"/>
              </a:solidFill>
            </a:endParaRPr>
          </a:p>
        </p:txBody>
      </p:sp>
      <p:sp>
        <p:nvSpPr>
          <p:cNvPr id="10" name="椭圆 9">
            <a:extLst>
              <a:ext uri="{FF2B5EF4-FFF2-40B4-BE49-F238E27FC236}">
                <a16:creationId xmlns:a16="http://schemas.microsoft.com/office/drawing/2014/main" id="{F27D6B77-6A55-444F-BAA0-A70DCCEF04CC}"/>
              </a:ext>
            </a:extLst>
          </p:cNvPr>
          <p:cNvSpPr/>
          <p:nvPr/>
        </p:nvSpPr>
        <p:spPr>
          <a:xfrm>
            <a:off x="10351995" y="1483566"/>
            <a:ext cx="435473" cy="55983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186955EC-7FBD-4114-934B-D18F7E57F372}"/>
              </a:ext>
            </a:extLst>
          </p:cNvPr>
          <p:cNvSpPr txBox="1"/>
          <p:nvPr/>
        </p:nvSpPr>
        <p:spPr>
          <a:xfrm>
            <a:off x="10458410" y="1151970"/>
            <a:ext cx="301686" cy="369332"/>
          </a:xfrm>
          <a:prstGeom prst="rect">
            <a:avLst/>
          </a:prstGeom>
          <a:noFill/>
        </p:spPr>
        <p:txBody>
          <a:bodyPr wrap="none" rtlCol="0">
            <a:spAutoFit/>
          </a:bodyPr>
          <a:lstStyle/>
          <a:p>
            <a:r>
              <a:rPr lang="en-US" altLang="zh-CN" b="1" dirty="0">
                <a:solidFill>
                  <a:srgbClr val="FF0000"/>
                </a:solidFill>
              </a:rPr>
              <a:t>2</a:t>
            </a:r>
            <a:endParaRPr lang="zh-CN" altLang="en-US" b="1" dirty="0">
              <a:solidFill>
                <a:srgbClr val="FF0000"/>
              </a:solidFill>
            </a:endParaRPr>
          </a:p>
        </p:txBody>
      </p:sp>
      <p:sp>
        <p:nvSpPr>
          <p:cNvPr id="12" name="椭圆 11">
            <a:extLst>
              <a:ext uri="{FF2B5EF4-FFF2-40B4-BE49-F238E27FC236}">
                <a16:creationId xmlns:a16="http://schemas.microsoft.com/office/drawing/2014/main" id="{00900096-D452-4FEB-84E2-9049A84117F2}"/>
              </a:ext>
            </a:extLst>
          </p:cNvPr>
          <p:cNvSpPr/>
          <p:nvPr/>
        </p:nvSpPr>
        <p:spPr>
          <a:xfrm>
            <a:off x="10105053" y="3489305"/>
            <a:ext cx="621869" cy="5972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BAED0DEB-A043-447E-8076-3A0EF96DAD12}"/>
              </a:ext>
            </a:extLst>
          </p:cNvPr>
          <p:cNvSpPr txBox="1"/>
          <p:nvPr/>
        </p:nvSpPr>
        <p:spPr>
          <a:xfrm>
            <a:off x="9679896" y="3693002"/>
            <a:ext cx="301686" cy="369332"/>
          </a:xfrm>
          <a:prstGeom prst="rect">
            <a:avLst/>
          </a:prstGeom>
          <a:noFill/>
        </p:spPr>
        <p:txBody>
          <a:bodyPr wrap="none" rtlCol="0">
            <a:spAutoFit/>
          </a:bodyPr>
          <a:lstStyle/>
          <a:p>
            <a:r>
              <a:rPr lang="en-US" altLang="zh-CN" b="1" dirty="0">
                <a:solidFill>
                  <a:srgbClr val="FF0000"/>
                </a:solidFill>
              </a:rPr>
              <a:t>3</a:t>
            </a:r>
            <a:endParaRPr lang="zh-CN" altLang="en-US" b="1" dirty="0">
              <a:solidFill>
                <a:srgbClr val="FF0000"/>
              </a:solidFill>
            </a:endParaRPr>
          </a:p>
        </p:txBody>
      </p:sp>
    </p:spTree>
    <p:extLst>
      <p:ext uri="{BB962C8B-B14F-4D97-AF65-F5344CB8AC3E}">
        <p14:creationId xmlns:p14="http://schemas.microsoft.com/office/powerpoint/2010/main" val="400233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395350" y="329961"/>
            <a:ext cx="11111345" cy="707886"/>
          </a:xfrm>
          <a:prstGeom prst="rect">
            <a:avLst/>
          </a:prstGeom>
        </p:spPr>
        <p:txBody>
          <a:bodyPr wrap="square">
            <a:spAutoFit/>
          </a:bodyPr>
          <a:lstStyle/>
          <a:p>
            <a:r>
              <a:rPr lang="zh-CN" altLang="en-US" sz="4000" b="1" dirty="0"/>
              <a:t>鱼骨图</a:t>
            </a:r>
            <a:endParaRPr lang="zh-CN" altLang="zh-CN" sz="4000" b="1" dirty="0"/>
          </a:p>
        </p:txBody>
      </p:sp>
      <p:pic>
        <p:nvPicPr>
          <p:cNvPr id="4" name="图片 3" descr="关联树">
            <a:extLst>
              <a:ext uri="{FF2B5EF4-FFF2-40B4-BE49-F238E27FC236}">
                <a16:creationId xmlns:a16="http://schemas.microsoft.com/office/drawing/2014/main" id="{75272E15-8FBC-43C7-9E39-E7607EF8D3EA}"/>
              </a:ext>
            </a:extLst>
          </p:cNvPr>
          <p:cNvPicPr/>
          <p:nvPr/>
        </p:nvPicPr>
        <p:blipFill>
          <a:blip r:embed="rId2"/>
          <a:stretch>
            <a:fillRect/>
          </a:stretch>
        </p:blipFill>
        <p:spPr>
          <a:xfrm>
            <a:off x="35414" y="1259840"/>
            <a:ext cx="11982044" cy="5373001"/>
          </a:xfrm>
          <a:prstGeom prst="rect">
            <a:avLst/>
          </a:prstGeom>
        </p:spPr>
      </p:pic>
    </p:spTree>
    <p:extLst>
      <p:ext uri="{BB962C8B-B14F-4D97-AF65-F5344CB8AC3E}">
        <p14:creationId xmlns:p14="http://schemas.microsoft.com/office/powerpoint/2010/main" val="21964046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12</a:t>
            </a:r>
            <a:endParaRPr lang="zh-CN" altLang="en-US" sz="50000" dirty="0">
              <a:solidFill>
                <a:schemeClr val="bg1"/>
              </a:solidFill>
            </a:endParaRPr>
          </a:p>
        </p:txBody>
      </p:sp>
      <p:sp>
        <p:nvSpPr>
          <p:cNvPr id="4" name="矩形 3"/>
          <p:cNvSpPr/>
          <p:nvPr/>
        </p:nvSpPr>
        <p:spPr>
          <a:xfrm>
            <a:off x="6339283" y="2471179"/>
            <a:ext cx="4117951" cy="2373020"/>
          </a:xfrm>
          <a:prstGeom prst="rect">
            <a:avLst/>
          </a:prstGeom>
        </p:spPr>
        <p:txBody>
          <a:bodyPr wrap="square" lIns="91438" tIns="45719" rIns="91438" bIns="45719">
            <a:spAutoFit/>
          </a:bodyPr>
          <a:lstStyle/>
          <a:p>
            <a:pPr>
              <a:lnSpc>
                <a:spcPct val="130000"/>
              </a:lnSpc>
            </a:pPr>
            <a:r>
              <a:rPr kumimoji="1" lang="zh-CN" altLang="en-US" sz="6000" b="1" dirty="0">
                <a:solidFill>
                  <a:srgbClr val="FFFFFF"/>
                </a:solidFill>
                <a:latin typeface="Century Gothic"/>
              </a:rPr>
              <a:t>运行与实现环境</a:t>
            </a:r>
          </a:p>
        </p:txBody>
      </p:sp>
    </p:spTree>
    <p:extLst>
      <p:ext uri="{BB962C8B-B14F-4D97-AF65-F5344CB8AC3E}">
        <p14:creationId xmlns:p14="http://schemas.microsoft.com/office/powerpoint/2010/main" val="10455929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1">
            <a:extLst>
              <a:ext uri="{FF2B5EF4-FFF2-40B4-BE49-F238E27FC236}">
                <a16:creationId xmlns:a16="http://schemas.microsoft.com/office/drawing/2014/main" id="{529DEF71-87B8-4B13-AD44-4E4A0F65164A}"/>
              </a:ext>
            </a:extLst>
          </p:cNvPr>
          <p:cNvSpPr>
            <a:spLocks noChangeArrowheads="1"/>
          </p:cNvSpPr>
          <p:nvPr/>
        </p:nvSpPr>
        <p:spPr bwMode="auto">
          <a:xfrm>
            <a:off x="680219" y="1660609"/>
            <a:ext cx="1083156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600" b="1" i="0" u="none" strike="noStrike" cap="none" normalizeH="0" baseline="0" dirty="0">
                <a:ln>
                  <a:noFill/>
                </a:ln>
                <a:solidFill>
                  <a:schemeClr val="tx1"/>
                </a:solidFill>
                <a:effectLst/>
                <a:latin typeface="+mn-ea"/>
                <a:cs typeface="宋体" panose="02010600030101010101" pitchFamily="2" charset="-122"/>
              </a:rPr>
              <a:t>运行网络环境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正常网络连通状态</a:t>
            </a:r>
            <a:r>
              <a:rPr kumimoji="0" lang="en-US" altLang="zh-CN" sz="3600"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以能正常访问百度 网速大于等于</a:t>
            </a:r>
            <a:r>
              <a:rPr kumimoji="0" lang="en-US" altLang="zh-CN" sz="3600" i="0" u="none" strike="noStrike" cap="none" normalizeH="0" baseline="0" dirty="0">
                <a:ln>
                  <a:noFill/>
                </a:ln>
                <a:solidFill>
                  <a:schemeClr val="tx1"/>
                </a:solidFill>
                <a:effectLst/>
                <a:latin typeface="+mn-ea"/>
                <a:cs typeface="宋体" panose="02010600030101010101" pitchFamily="2" charset="-122"/>
              </a:rPr>
              <a:t>200kb/s</a:t>
            </a:r>
            <a:r>
              <a:rPr kumimoji="0" lang="zh-CN" altLang="en-US" sz="3600" i="0" u="none" strike="noStrike" cap="none" normalizeH="0" baseline="0" dirty="0">
                <a:ln>
                  <a:noFill/>
                </a:ln>
                <a:solidFill>
                  <a:schemeClr val="tx1"/>
                </a:solidFill>
                <a:effectLst/>
                <a:latin typeface="+mn-ea"/>
                <a:cs typeface="宋体" panose="02010600030101010101" pitchFamily="2" charset="-122"/>
              </a:rPr>
              <a:t>为标准运行网络环境  </a:t>
            </a:r>
            <a:endParaRPr kumimoji="0" lang="zh-CN" altLang="en-US" sz="360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chemeClr val="tx1"/>
                </a:solidFill>
                <a:effectLst/>
                <a:latin typeface="+mn-ea"/>
                <a:cs typeface="宋体" panose="02010600030101010101" pitchFamily="2" charset="-122"/>
              </a:rPr>
              <a:t>运行硬件环境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按分为电脑运行环境和手机运行环境</a:t>
            </a:r>
            <a:endParaRPr kumimoji="0" lang="zh-CN" altLang="en-US" sz="360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chemeClr val="tx1"/>
                </a:solidFill>
                <a:effectLst/>
                <a:latin typeface="+mn-ea"/>
                <a:cs typeface="宋体" panose="02010600030101010101" pitchFamily="2" charset="-122"/>
              </a:rPr>
              <a:t>运行软件环境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电脑端方式访问应已安装好相应浏览器</a:t>
            </a:r>
            <a:r>
              <a:rPr lang="zh-CN" altLang="en-US" sz="3600" dirty="0">
                <a:latin typeface="+mn-ea"/>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移动端访问方式应安装 “软件工程系列课程教学辅助网站</a:t>
            </a:r>
            <a:r>
              <a:rPr kumimoji="0" lang="en-US" altLang="zh-CN" sz="3600" i="0" u="none" strike="noStrike" cap="none" normalizeH="0" baseline="0" dirty="0">
                <a:ln>
                  <a:noFill/>
                </a:ln>
                <a:solidFill>
                  <a:schemeClr val="tx1"/>
                </a:solidFill>
                <a:effectLst/>
                <a:latin typeface="+mn-ea"/>
                <a:cs typeface="宋体" panose="02010600030101010101" pitchFamily="2" charset="-122"/>
              </a:rPr>
              <a:t>.APP”</a:t>
            </a:r>
            <a:endParaRPr kumimoji="0" lang="en-US" altLang="zh-CN" sz="360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rgbClr val="FF0000"/>
                </a:solidFill>
                <a:effectLst/>
                <a:latin typeface="+mn-ea"/>
                <a:cs typeface="宋体" panose="02010600030101010101" pitchFamily="2" charset="-122"/>
              </a:rPr>
              <a:t>对于非以上运行环境用户</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可先行尝试</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如未能正常使用</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暂不提供服务支持</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请自行更换平台</a:t>
            </a:r>
            <a:endParaRPr kumimoji="0" lang="zh-CN" altLang="en-US" sz="3600" b="1" i="0" u="none" strike="noStrike" cap="none" normalizeH="0" baseline="0" dirty="0">
              <a:ln>
                <a:noFill/>
              </a:ln>
              <a:solidFill>
                <a:srgbClr val="FF0000"/>
              </a:solidFill>
              <a:effectLst/>
              <a:latin typeface="+mn-ea"/>
            </a:endParaRPr>
          </a:p>
        </p:txBody>
      </p:sp>
    </p:spTree>
    <p:extLst>
      <p:ext uri="{BB962C8B-B14F-4D97-AF65-F5344CB8AC3E}">
        <p14:creationId xmlns:p14="http://schemas.microsoft.com/office/powerpoint/2010/main" val="29095254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表格 4">
            <a:extLst>
              <a:ext uri="{FF2B5EF4-FFF2-40B4-BE49-F238E27FC236}">
                <a16:creationId xmlns:a16="http://schemas.microsoft.com/office/drawing/2014/main" id="{7B82EB3D-8439-4C2F-A29B-87FC09A4B5FD}"/>
              </a:ext>
            </a:extLst>
          </p:cNvPr>
          <p:cNvGraphicFramePr>
            <a:graphicFrameLocks noGrp="1"/>
          </p:cNvGraphicFramePr>
          <p:nvPr>
            <p:extLst>
              <p:ext uri="{D42A27DB-BD31-4B8C-83A1-F6EECF244321}">
                <p14:modId xmlns:p14="http://schemas.microsoft.com/office/powerpoint/2010/main" val="2860811138"/>
              </p:ext>
            </p:extLst>
          </p:nvPr>
        </p:nvGraphicFramePr>
        <p:xfrm>
          <a:off x="531845" y="1073074"/>
          <a:ext cx="11019452" cy="5567661"/>
        </p:xfrm>
        <a:graphic>
          <a:graphicData uri="http://schemas.openxmlformats.org/drawingml/2006/table">
            <a:tbl>
              <a:tblPr firstRow="1" firstCol="1" bandRow="1">
                <a:tableStyleId>{5C22544A-7EE6-4342-B048-85BDC9FD1C3A}</a:tableStyleId>
              </a:tblPr>
              <a:tblGrid>
                <a:gridCol w="2685823">
                  <a:extLst>
                    <a:ext uri="{9D8B030D-6E8A-4147-A177-3AD203B41FA5}">
                      <a16:colId xmlns:a16="http://schemas.microsoft.com/office/drawing/2014/main" val="395631147"/>
                    </a:ext>
                  </a:extLst>
                </a:gridCol>
                <a:gridCol w="2529989">
                  <a:extLst>
                    <a:ext uri="{9D8B030D-6E8A-4147-A177-3AD203B41FA5}">
                      <a16:colId xmlns:a16="http://schemas.microsoft.com/office/drawing/2014/main" val="3133950957"/>
                    </a:ext>
                  </a:extLst>
                </a:gridCol>
                <a:gridCol w="2979737">
                  <a:extLst>
                    <a:ext uri="{9D8B030D-6E8A-4147-A177-3AD203B41FA5}">
                      <a16:colId xmlns:a16="http://schemas.microsoft.com/office/drawing/2014/main" val="4154596923"/>
                    </a:ext>
                  </a:extLst>
                </a:gridCol>
                <a:gridCol w="2823903">
                  <a:extLst>
                    <a:ext uri="{9D8B030D-6E8A-4147-A177-3AD203B41FA5}">
                      <a16:colId xmlns:a16="http://schemas.microsoft.com/office/drawing/2014/main" val="3280572164"/>
                    </a:ext>
                  </a:extLst>
                </a:gridCol>
              </a:tblGrid>
              <a:tr h="1002447">
                <a:tc>
                  <a:txBody>
                    <a:bodyPr/>
                    <a:lstStyle/>
                    <a:p>
                      <a:pPr algn="just">
                        <a:spcAft>
                          <a:spcPts val="0"/>
                        </a:spcAft>
                      </a:pPr>
                      <a:r>
                        <a:rPr lang="zh-CN" sz="2400" b="1" kern="100">
                          <a:effectLst/>
                        </a:rPr>
                        <a:t>运行网络环境</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dirty="0">
                          <a:effectLst/>
                        </a:rPr>
                        <a:t>运行硬件平台</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a:effectLst/>
                        </a:rPr>
                        <a:t>主流运行平台系统版本及服务支持</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a:effectLst/>
                        </a:rPr>
                        <a:t>运行软件环境</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892793912"/>
                  </a:ext>
                </a:extLst>
              </a:tr>
              <a:tr h="334149">
                <a:tc rowSpan="7">
                  <a:txBody>
                    <a:bodyPr/>
                    <a:lstStyle/>
                    <a:p>
                      <a:pPr algn="just">
                        <a:spcAft>
                          <a:spcPts val="0"/>
                        </a:spcAft>
                      </a:pPr>
                      <a:r>
                        <a:rPr lang="zh-CN" sz="2400" b="1" kern="100">
                          <a:effectLst/>
                        </a:rPr>
                        <a:t>正常网络连通状态</a:t>
                      </a:r>
                      <a:r>
                        <a:rPr lang="en-US" sz="2400" b="1" kern="100">
                          <a:effectLst/>
                        </a:rPr>
                        <a:t>,</a:t>
                      </a:r>
                      <a:endParaRPr lang="zh-CN" sz="2400" b="1" kern="100">
                        <a:effectLst/>
                      </a:endParaRPr>
                    </a:p>
                    <a:p>
                      <a:pPr algn="just">
                        <a:spcAft>
                          <a:spcPts val="0"/>
                        </a:spcAft>
                      </a:pPr>
                      <a:r>
                        <a:rPr lang="zh-CN" sz="2400" b="1" kern="100">
                          <a:effectLst/>
                        </a:rPr>
                        <a:t>以能正常访问百度</a:t>
                      </a:r>
                    </a:p>
                    <a:p>
                      <a:pPr algn="just">
                        <a:spcAft>
                          <a:spcPts val="0"/>
                        </a:spcAft>
                      </a:pPr>
                      <a:r>
                        <a:rPr lang="zh-CN" sz="2400" b="1" kern="100">
                          <a:effectLst/>
                        </a:rPr>
                        <a:t>网速大于等于</a:t>
                      </a:r>
                      <a:r>
                        <a:rPr lang="en-US" sz="2400" b="1" kern="100">
                          <a:effectLst/>
                        </a:rPr>
                        <a:t>200kb/s</a:t>
                      </a:r>
                      <a:endParaRPr lang="zh-CN" sz="2400" b="1" kern="100">
                        <a:effectLst/>
                      </a:endParaRPr>
                    </a:p>
                    <a:p>
                      <a:pPr algn="just">
                        <a:spcAft>
                          <a:spcPts val="0"/>
                        </a:spcAft>
                      </a:pPr>
                      <a:r>
                        <a:rPr lang="zh-CN" sz="2400" b="1" kern="100">
                          <a:effectLst/>
                        </a:rPr>
                        <a:t>为标准运行网络环境</a:t>
                      </a:r>
                      <a:r>
                        <a:rPr lang="en-US" sz="2400" b="1" kern="100">
                          <a:effectLst/>
                        </a:rPr>
                        <a:t>  </a:t>
                      </a:r>
                      <a:endParaRPr lang="zh-CN" sz="2400" b="1" kern="100">
                        <a:effectLst/>
                      </a:endParaRPr>
                    </a:p>
                    <a:p>
                      <a:pPr algn="just">
                        <a:spcAft>
                          <a:spcPts val="0"/>
                        </a:spcAft>
                      </a:pPr>
                      <a:r>
                        <a:rPr lang="en-US" sz="2400" b="1" kern="100">
                          <a:effectLst/>
                        </a:rPr>
                        <a:t> </a:t>
                      </a:r>
                      <a:endParaRPr lang="zh-CN" sz="2400" b="1" kern="100">
                        <a:effectLst/>
                        <a:latin typeface="Times New Roman" panose="02020603050405020304" pitchFamily="18" charset="0"/>
                        <a:ea typeface="宋体" panose="02010600030101010101" pitchFamily="2" charset="-122"/>
                      </a:endParaRPr>
                    </a:p>
                  </a:txBody>
                  <a:tcPr marL="112861" marR="112861" marT="56430" marB="56430"/>
                </a:tc>
                <a:tc rowSpan="5">
                  <a:txBody>
                    <a:bodyPr/>
                    <a:lstStyle/>
                    <a:p>
                      <a:pPr algn="just">
                        <a:spcAft>
                          <a:spcPts val="0"/>
                        </a:spcAft>
                      </a:pPr>
                      <a:r>
                        <a:rPr lang="zh-CN" sz="2400" b="1" kern="100" dirty="0">
                          <a:effectLst/>
                        </a:rPr>
                        <a:t>电脑</a:t>
                      </a:r>
                      <a:r>
                        <a:rPr lang="en-US" sz="2400" b="1" kern="100" dirty="0">
                          <a:effectLst/>
                        </a:rPr>
                        <a:t>-WEB</a:t>
                      </a:r>
                      <a:r>
                        <a:rPr lang="zh-CN" sz="2400" b="1" kern="100" dirty="0">
                          <a:effectLst/>
                        </a:rPr>
                        <a:t>方式</a:t>
                      </a:r>
                      <a:endParaRPr lang="zh-CN" sz="2400" b="1" kern="100" dirty="0">
                        <a:effectLst/>
                        <a:latin typeface="Times New Roman" panose="02020603050405020304" pitchFamily="18" charset="0"/>
                        <a:ea typeface="宋体" panose="02010600030101010101" pitchFamily="2" charset="-122"/>
                      </a:endParaRPr>
                    </a:p>
                  </a:txBody>
                  <a:tcPr marL="112861" marR="112861" marT="56430" marB="56430"/>
                </a:tc>
                <a:tc>
                  <a:txBody>
                    <a:bodyPr/>
                    <a:lstStyle/>
                    <a:p>
                      <a:pPr algn="just">
                        <a:spcAft>
                          <a:spcPts val="0"/>
                        </a:spcAft>
                      </a:pPr>
                      <a:r>
                        <a:rPr lang="en-US" sz="2400" b="1" kern="100">
                          <a:effectLst/>
                        </a:rPr>
                        <a:t>Mac OS 10.13</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Chrome 63</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2634698783"/>
                  </a:ext>
                </a:extLst>
              </a:tr>
              <a:tr h="33414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rPr>
                        <a:t>WIN 7 8 10</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Firefox 50</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1201454793"/>
                  </a:ext>
                </a:extLst>
              </a:tr>
              <a:tr h="66829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rPr>
                        <a:t>Ubuntu 16.04</a:t>
                      </a:r>
                      <a:endParaRPr lang="zh-CN" sz="2400" b="1" kern="100">
                        <a:effectLst/>
                      </a:endParaRPr>
                    </a:p>
                    <a:p>
                      <a:pPr algn="just">
                        <a:spcAft>
                          <a:spcPts val="0"/>
                        </a:spcAft>
                      </a:pPr>
                      <a:r>
                        <a:rPr lang="en-US" sz="2400" b="1" kern="100">
                          <a:effectLst/>
                        </a:rPr>
                        <a:t> </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Edge 1.0</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3042284415"/>
                  </a:ext>
                </a:extLst>
              </a:tr>
              <a:tr h="66829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dirty="0">
                          <a:effectLst/>
                        </a:rPr>
                        <a:t>Debian 9</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360</a:t>
                      </a:r>
                      <a:r>
                        <a:rPr lang="zh-CN" sz="2400" b="1" kern="100">
                          <a:effectLst/>
                        </a:rPr>
                        <a:t>安全浏览器</a:t>
                      </a:r>
                      <a:r>
                        <a:rPr lang="en-US" sz="2400" b="1" kern="100">
                          <a:effectLst/>
                        </a:rPr>
                        <a:t> 2018</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3691758143"/>
                  </a:ext>
                </a:extLst>
              </a:tr>
              <a:tr h="33414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dirty="0">
                          <a:effectLst/>
                        </a:rPr>
                        <a:t>CentOS 7</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dirty="0" err="1">
                          <a:effectLst/>
                        </a:rPr>
                        <a:t>qq</a:t>
                      </a:r>
                      <a:r>
                        <a:rPr lang="zh-CN" sz="2400" b="1" kern="100" dirty="0">
                          <a:effectLst/>
                        </a:rPr>
                        <a:t>浏览器</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4221235593"/>
                  </a:ext>
                </a:extLst>
              </a:tr>
              <a:tr h="1002447">
                <a:tc vMerge="1">
                  <a:txBody>
                    <a:bodyPr/>
                    <a:lstStyle/>
                    <a:p>
                      <a:endParaRPr lang="zh-CN" altLang="en-US"/>
                    </a:p>
                  </a:txBody>
                  <a:tcPr/>
                </a:tc>
                <a:tc rowSpan="2">
                  <a:txBody>
                    <a:bodyPr/>
                    <a:lstStyle/>
                    <a:p>
                      <a:pPr algn="just">
                        <a:spcAft>
                          <a:spcPts val="0"/>
                        </a:spcAft>
                      </a:pPr>
                      <a:r>
                        <a:rPr lang="zh-CN" sz="2400" b="1" kern="100">
                          <a:effectLst/>
                        </a:rPr>
                        <a:t>移动端</a:t>
                      </a:r>
                      <a:r>
                        <a:rPr lang="en-US" sz="2400" b="1" kern="100">
                          <a:effectLst/>
                        </a:rPr>
                        <a:t>-APP</a:t>
                      </a:r>
                      <a:r>
                        <a:rPr lang="zh-CN" sz="2400" b="1" kern="100">
                          <a:effectLst/>
                        </a:rPr>
                        <a:t>方式</a:t>
                      </a:r>
                      <a:endParaRPr lang="zh-CN" sz="2400" b="1" kern="100">
                        <a:effectLst/>
                        <a:latin typeface="Times New Roman" panose="02020603050405020304" pitchFamily="18" charset="0"/>
                        <a:ea typeface="宋体" panose="02010600030101010101" pitchFamily="2" charset="-122"/>
                      </a:endParaRPr>
                    </a:p>
                  </a:txBody>
                  <a:tcPr marL="112861" marR="112861" marT="56430" marB="56430"/>
                </a:tc>
                <a:tc>
                  <a:txBody>
                    <a:bodyPr/>
                    <a:lstStyle/>
                    <a:p>
                      <a:pPr algn="just">
                        <a:spcAft>
                          <a:spcPts val="0"/>
                        </a:spcAft>
                      </a:pPr>
                      <a:r>
                        <a:rPr lang="en-US" sz="2400" b="1" kern="100">
                          <a:effectLst/>
                        </a:rPr>
                        <a:t>Android 7.0</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a:effectLst/>
                        </a:rPr>
                        <a:t>软件工程系列课程教学辅助</a:t>
                      </a:r>
                      <a:r>
                        <a:rPr lang="en-US" sz="2400" b="1" kern="100">
                          <a:effectLst/>
                        </a:rPr>
                        <a:t>.APP 1.0</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2896240900"/>
                  </a:ext>
                </a:extLst>
              </a:tr>
              <a:tr h="1002447">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rPr>
                        <a:t>IOS 9</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dirty="0">
                          <a:effectLst/>
                        </a:rPr>
                        <a:t>软件工程系列课程教学辅助</a:t>
                      </a:r>
                      <a:r>
                        <a:rPr lang="en-US" sz="2400" b="1" kern="100" dirty="0">
                          <a:effectLst/>
                        </a:rPr>
                        <a:t>.APP 1.0</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79224006"/>
                  </a:ext>
                </a:extLst>
              </a:tr>
            </a:tbl>
          </a:graphicData>
        </a:graphic>
      </p:graphicFrame>
    </p:spTree>
    <p:extLst>
      <p:ext uri="{BB962C8B-B14F-4D97-AF65-F5344CB8AC3E}">
        <p14:creationId xmlns:p14="http://schemas.microsoft.com/office/powerpoint/2010/main" val="37001552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a:extLst>
              <a:ext uri="{FF2B5EF4-FFF2-40B4-BE49-F238E27FC236}">
                <a16:creationId xmlns:a16="http://schemas.microsoft.com/office/drawing/2014/main" id="{247E7C3B-B978-4F43-B55E-2BC47B0766A0}"/>
              </a:ext>
            </a:extLst>
          </p:cNvPr>
          <p:cNvSpPr/>
          <p:nvPr/>
        </p:nvSpPr>
        <p:spPr>
          <a:xfrm>
            <a:off x="1018591" y="1529151"/>
            <a:ext cx="10154817" cy="4893647"/>
          </a:xfrm>
          <a:prstGeom prst="rect">
            <a:avLst/>
          </a:prstGeom>
        </p:spPr>
        <p:txBody>
          <a:bodyPr wrap="square">
            <a:spAutoFit/>
          </a:bodyPr>
          <a:lstStyle/>
          <a:p>
            <a:r>
              <a:rPr lang="zh-CN" altLang="en-US" sz="3200" b="1" dirty="0"/>
              <a:t>服务器数量: </a:t>
            </a:r>
            <a:r>
              <a:rPr lang="en-US" altLang="zh-CN" sz="3200" b="1" dirty="0"/>
              <a:t>1</a:t>
            </a:r>
            <a:r>
              <a:rPr lang="zh-CN" altLang="en-US" sz="3200" b="1" dirty="0"/>
              <a:t>台 </a:t>
            </a:r>
            <a:endParaRPr lang="en-US" altLang="zh-CN" sz="3200" b="1" dirty="0"/>
          </a:p>
          <a:p>
            <a:r>
              <a:rPr lang="zh-CN" altLang="en-US" sz="3200" b="1" dirty="0"/>
              <a:t>位置:浙江大学城市学院理科4号楼机房 </a:t>
            </a:r>
            <a:endParaRPr lang="en-US" altLang="zh-CN" sz="3200" b="1" dirty="0"/>
          </a:p>
          <a:p>
            <a:r>
              <a:rPr lang="zh-CN" altLang="en-US" sz="3200" b="1" dirty="0"/>
              <a:t>网络环境:校园网环境 （内网外网  </a:t>
            </a:r>
            <a:r>
              <a:rPr lang="en-US" altLang="zh-CN" sz="3200" b="1" dirty="0"/>
              <a:t>web app</a:t>
            </a:r>
            <a:r>
              <a:rPr lang="zh-CN" altLang="en-US" sz="3200" b="1" dirty="0"/>
              <a:t>）</a:t>
            </a:r>
            <a:endParaRPr lang="en-US" altLang="zh-CN" sz="3200" b="1" dirty="0"/>
          </a:p>
          <a:p>
            <a:r>
              <a:rPr lang="zh-CN" altLang="en-US" sz="3200" b="1" dirty="0"/>
              <a:t>带宽:1Gbps  </a:t>
            </a:r>
            <a:r>
              <a:rPr lang="zh-CN" altLang="en-US" sz="2400" dirty="0"/>
              <a:t>学校提供 </a:t>
            </a:r>
            <a:r>
              <a:rPr lang="en-US" altLang="zh-CN" sz="2400" dirty="0"/>
              <a:t>0 </a:t>
            </a:r>
            <a:r>
              <a:rPr lang="en-US" altLang="zh-CN" sz="2400" dirty="0" err="1"/>
              <a:t>rmb</a:t>
            </a:r>
            <a:endParaRPr lang="en-US" altLang="zh-CN" sz="3200" dirty="0"/>
          </a:p>
          <a:p>
            <a:r>
              <a:rPr lang="zh-CN" altLang="en-US" sz="3200" b="1" dirty="0"/>
              <a:t> 硬件信息: </a:t>
            </a:r>
            <a:endParaRPr lang="en-US" altLang="zh-CN" sz="3200" b="1" dirty="0"/>
          </a:p>
          <a:p>
            <a:r>
              <a:rPr lang="zh-CN" altLang="en-US" sz="3200" b="1" dirty="0"/>
              <a:t>OS: Ubuntu 16.04 LTS 64位 </a:t>
            </a:r>
            <a:r>
              <a:rPr lang="en-US" altLang="zh-CN" sz="2400" dirty="0"/>
              <a:t>0 </a:t>
            </a:r>
            <a:r>
              <a:rPr lang="en-US" altLang="zh-CN" sz="2400" dirty="0" err="1"/>
              <a:t>rmb</a:t>
            </a:r>
            <a:endParaRPr lang="en-US" altLang="zh-CN" sz="2400" dirty="0"/>
          </a:p>
          <a:p>
            <a:r>
              <a:rPr lang="zh-CN" altLang="en-US" sz="3200" b="1" dirty="0"/>
              <a:t>CPU:Intel xeon E5 2667V2  8核16线程 3.3GHZ </a:t>
            </a:r>
            <a:r>
              <a:rPr lang="en-US" altLang="zh-CN" sz="2400" dirty="0"/>
              <a:t>3k </a:t>
            </a:r>
            <a:r>
              <a:rPr lang="en-US" altLang="zh-CN" sz="2400" dirty="0" err="1"/>
              <a:t>rmb</a:t>
            </a:r>
            <a:r>
              <a:rPr lang="zh-CN" altLang="en-US" sz="3200" b="1" dirty="0"/>
              <a:t> </a:t>
            </a:r>
            <a:endParaRPr lang="en-US" altLang="zh-CN" sz="3200" b="1" dirty="0"/>
          </a:p>
          <a:p>
            <a:r>
              <a:rPr lang="zh-CN" altLang="en-US" sz="3200" b="1" dirty="0"/>
              <a:t>RAM:32G  </a:t>
            </a:r>
            <a:r>
              <a:rPr lang="en-US" altLang="zh-CN" sz="2400" dirty="0"/>
              <a:t>2.4k </a:t>
            </a:r>
            <a:r>
              <a:rPr lang="en-US" altLang="zh-CN" sz="2400" dirty="0" err="1"/>
              <a:t>rmb</a:t>
            </a:r>
            <a:endParaRPr lang="en-US" altLang="zh-CN" sz="2400" dirty="0"/>
          </a:p>
          <a:p>
            <a:r>
              <a:rPr lang="zh-CN" altLang="en-US" sz="3200" b="1" dirty="0"/>
              <a:t>ROM:</a:t>
            </a:r>
            <a:r>
              <a:rPr lang="en-US" altLang="zh-CN" sz="3200" b="1" dirty="0"/>
              <a:t>512GB</a:t>
            </a:r>
            <a:r>
              <a:rPr lang="zh-CN" altLang="en-US" sz="3200" b="1" dirty="0"/>
              <a:t>固态</a:t>
            </a:r>
            <a:r>
              <a:rPr lang="en-US" altLang="zh-CN" sz="3200" b="1" dirty="0"/>
              <a:t>+8T</a:t>
            </a:r>
            <a:r>
              <a:rPr lang="zh-CN" altLang="en-US" sz="3200" b="1" dirty="0"/>
              <a:t>机械 </a:t>
            </a:r>
            <a:r>
              <a:rPr lang="en-US" altLang="zh-CN" sz="3200" b="1" dirty="0"/>
              <a:t>0.7K + 1.7K</a:t>
            </a:r>
            <a:endParaRPr lang="en-US" altLang="zh-CN" sz="2400" b="1" dirty="0"/>
          </a:p>
          <a:p>
            <a:r>
              <a:rPr lang="zh-CN" altLang="en-US" sz="2400" b="1" dirty="0"/>
              <a:t>总报价 </a:t>
            </a:r>
            <a:r>
              <a:rPr lang="en-US" altLang="zh-CN" sz="2400" b="1" dirty="0"/>
              <a:t>7.8K</a:t>
            </a:r>
            <a:endParaRPr lang="zh-CN" altLang="en-US" sz="3200" b="1" dirty="0"/>
          </a:p>
        </p:txBody>
      </p:sp>
    </p:spTree>
    <p:extLst>
      <p:ext uri="{BB962C8B-B14F-4D97-AF65-F5344CB8AC3E}">
        <p14:creationId xmlns:p14="http://schemas.microsoft.com/office/powerpoint/2010/main" val="7343545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13</a:t>
            </a:r>
            <a:endParaRPr lang="zh-CN" altLang="en-US" sz="50000" dirty="0">
              <a:solidFill>
                <a:schemeClr val="bg1"/>
              </a:solidFill>
            </a:endParaRPr>
          </a:p>
        </p:txBody>
      </p:sp>
      <p:sp>
        <p:nvSpPr>
          <p:cNvPr id="4" name="矩形 3"/>
          <p:cNvSpPr/>
          <p:nvPr/>
        </p:nvSpPr>
        <p:spPr>
          <a:xfrm>
            <a:off x="6339283" y="2471179"/>
            <a:ext cx="5205018" cy="1172691"/>
          </a:xfrm>
          <a:prstGeom prst="rect">
            <a:avLst/>
          </a:prstGeom>
        </p:spPr>
        <p:txBody>
          <a:bodyPr wrap="square" lIns="91438" tIns="45719" rIns="91438" bIns="45719">
            <a:spAutoFit/>
          </a:bodyPr>
          <a:lstStyle/>
          <a:p>
            <a:pPr>
              <a:lnSpc>
                <a:spcPct val="130000"/>
              </a:lnSpc>
            </a:pPr>
            <a:r>
              <a:rPr kumimoji="1" lang="zh-CN" altLang="en-US" sz="6000" b="1" dirty="0">
                <a:solidFill>
                  <a:srgbClr val="FFFFFF"/>
                </a:solidFill>
                <a:latin typeface="Century Gothic"/>
              </a:rPr>
              <a:t>组内评审</a:t>
            </a:r>
          </a:p>
        </p:txBody>
      </p:sp>
    </p:spTree>
    <p:extLst>
      <p:ext uri="{BB962C8B-B14F-4D97-AF65-F5344CB8AC3E}">
        <p14:creationId xmlns:p14="http://schemas.microsoft.com/office/powerpoint/2010/main" val="26041458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文本占位符 5">
            <a:extLst>
              <a:ext uri="{FF2B5EF4-FFF2-40B4-BE49-F238E27FC236}">
                <a16:creationId xmlns:a16="http://schemas.microsoft.com/office/drawing/2014/main" id="{1350F969-6A7B-4FF2-9EAB-A82201C338FD}"/>
              </a:ext>
            </a:extLst>
          </p:cNvPr>
          <p:cNvSpPr>
            <a:spLocks noGrp="1"/>
          </p:cNvSpPr>
          <p:nvPr>
            <p:ph type="body" sz="quarter" idx="10"/>
          </p:nvPr>
        </p:nvSpPr>
        <p:spPr>
          <a:xfrm>
            <a:off x="4512642" y="379640"/>
            <a:ext cx="4136571" cy="362404"/>
          </a:xfrm>
        </p:spPr>
        <p:txBody>
          <a:bodyPr/>
          <a:lstStyle/>
          <a:p>
            <a:r>
              <a:rPr kumimoji="1" lang="zh-CN" altLang="en-US" sz="4000" dirty="0">
                <a:latin typeface="Century Gothic"/>
              </a:rPr>
              <a:t>组内评审</a:t>
            </a:r>
          </a:p>
        </p:txBody>
      </p:sp>
      <p:pic>
        <p:nvPicPr>
          <p:cNvPr id="9" name="图片 8">
            <a:extLst>
              <a:ext uri="{FF2B5EF4-FFF2-40B4-BE49-F238E27FC236}">
                <a16:creationId xmlns:a16="http://schemas.microsoft.com/office/drawing/2014/main" id="{D37F559C-65E4-440D-AB66-E1A679972F52}"/>
              </a:ext>
            </a:extLst>
          </p:cNvPr>
          <p:cNvPicPr>
            <a:picLocks noChangeAspect="1"/>
          </p:cNvPicPr>
          <p:nvPr/>
        </p:nvPicPr>
        <p:blipFill rotWithShape="1">
          <a:blip r:embed="rId2">
            <a:extLst>
              <a:ext uri="{28A0092B-C50C-407E-A947-70E740481C1C}">
                <a14:useLocalDpi xmlns:a14="http://schemas.microsoft.com/office/drawing/2010/main" val="0"/>
              </a:ext>
            </a:extLst>
          </a:blip>
          <a:srcRect r="47688"/>
          <a:stretch/>
        </p:blipFill>
        <p:spPr>
          <a:xfrm>
            <a:off x="1610500" y="2101179"/>
            <a:ext cx="8374370" cy="3005841"/>
          </a:xfrm>
          <a:prstGeom prst="rect">
            <a:avLst/>
          </a:prstGeom>
        </p:spPr>
      </p:pic>
      <p:sp>
        <p:nvSpPr>
          <p:cNvPr id="5" name="文本占位符 5">
            <a:extLst>
              <a:ext uri="{FF2B5EF4-FFF2-40B4-BE49-F238E27FC236}">
                <a16:creationId xmlns:a16="http://schemas.microsoft.com/office/drawing/2014/main" id="{08C3455D-168C-4CE1-80B8-6B637459E50F}"/>
              </a:ext>
            </a:extLst>
          </p:cNvPr>
          <p:cNvSpPr txBox="1">
            <a:spLocks/>
          </p:cNvSpPr>
          <p:nvPr/>
        </p:nvSpPr>
        <p:spPr>
          <a:xfrm>
            <a:off x="4459504" y="1166521"/>
            <a:ext cx="4136571" cy="36240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4000" dirty="0">
                <a:latin typeface="Century Gothic"/>
              </a:rPr>
              <a:t>2019/1/1</a:t>
            </a:r>
            <a:endParaRPr kumimoji="1" lang="zh-CN" altLang="en-US" sz="4000" dirty="0">
              <a:latin typeface="Century Gothic"/>
            </a:endParaRPr>
          </a:p>
        </p:txBody>
      </p:sp>
    </p:spTree>
    <p:extLst>
      <p:ext uri="{BB962C8B-B14F-4D97-AF65-F5344CB8AC3E}">
        <p14:creationId xmlns:p14="http://schemas.microsoft.com/office/powerpoint/2010/main" val="26342593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文本占位符 5">
            <a:extLst>
              <a:ext uri="{FF2B5EF4-FFF2-40B4-BE49-F238E27FC236}">
                <a16:creationId xmlns:a16="http://schemas.microsoft.com/office/drawing/2014/main" id="{1350F969-6A7B-4FF2-9EAB-A82201C338FD}"/>
              </a:ext>
            </a:extLst>
          </p:cNvPr>
          <p:cNvSpPr>
            <a:spLocks noGrp="1"/>
          </p:cNvSpPr>
          <p:nvPr>
            <p:ph type="body" sz="quarter" idx="10"/>
          </p:nvPr>
        </p:nvSpPr>
        <p:spPr>
          <a:xfrm>
            <a:off x="4512642" y="379640"/>
            <a:ext cx="4136571" cy="362404"/>
          </a:xfrm>
        </p:spPr>
        <p:txBody>
          <a:bodyPr/>
          <a:lstStyle/>
          <a:p>
            <a:r>
              <a:rPr kumimoji="1" lang="zh-CN" altLang="en-US" sz="4000" dirty="0">
                <a:latin typeface="Century Gothic"/>
              </a:rPr>
              <a:t>组内评审</a:t>
            </a:r>
          </a:p>
        </p:txBody>
      </p:sp>
      <p:sp>
        <p:nvSpPr>
          <p:cNvPr id="2" name="矩形 1">
            <a:extLst>
              <a:ext uri="{FF2B5EF4-FFF2-40B4-BE49-F238E27FC236}">
                <a16:creationId xmlns:a16="http://schemas.microsoft.com/office/drawing/2014/main" id="{093E5F67-0079-4BCC-9BED-1543AFB4E00A}"/>
              </a:ext>
            </a:extLst>
          </p:cNvPr>
          <p:cNvSpPr/>
          <p:nvPr/>
        </p:nvSpPr>
        <p:spPr>
          <a:xfrm>
            <a:off x="976008" y="1700356"/>
            <a:ext cx="9851713" cy="3785652"/>
          </a:xfrm>
          <a:prstGeom prst="rect">
            <a:avLst/>
          </a:prstGeom>
        </p:spPr>
        <p:txBody>
          <a:bodyPr wrap="square">
            <a:spAutoFit/>
          </a:bodyPr>
          <a:lstStyle/>
          <a:p>
            <a:r>
              <a:rPr lang="zh-CN" altLang="zh-CN" sz="4000" b="1" kern="100" dirty="0">
                <a:ea typeface="黑体" panose="02010609060101010101" pitchFamily="49" charset="-122"/>
                <a:cs typeface="Times New Roman" panose="02020603050405020304" pitchFamily="18" charset="0"/>
              </a:rPr>
              <a:t>总结：用例描述的时序图与对话框图不够全面，时序图与对话框图包含的用例不够多，上下文图和特性树需要改进，上下文图有明显错误。数据字典不够完善，没有包括大部分用例场景描述的数据。用户手册缺少</a:t>
            </a:r>
            <a:r>
              <a:rPr lang="en-US" altLang="zh-CN" sz="4000" b="1" kern="100" dirty="0">
                <a:ea typeface="黑体" panose="02010609060101010101" pitchFamily="49" charset="-122"/>
                <a:cs typeface="Times New Roman" panose="02020603050405020304" pitchFamily="18" charset="0"/>
              </a:rPr>
              <a:t>APP</a:t>
            </a:r>
            <a:r>
              <a:rPr lang="zh-CN" altLang="zh-CN" sz="4000" b="1" kern="100" dirty="0">
                <a:ea typeface="黑体" panose="02010609060101010101" pitchFamily="49" charset="-122"/>
                <a:cs typeface="Times New Roman" panose="02020603050405020304" pitchFamily="18" charset="0"/>
              </a:rPr>
              <a:t>端。测试用例缺少</a:t>
            </a:r>
            <a:r>
              <a:rPr lang="en-US" altLang="zh-CN" sz="4000" b="1" kern="100" dirty="0">
                <a:ea typeface="黑体" panose="02010609060101010101" pitchFamily="49" charset="-122"/>
                <a:cs typeface="Times New Roman" panose="02020603050405020304" pitchFamily="18" charset="0"/>
              </a:rPr>
              <a:t>APP</a:t>
            </a:r>
            <a:r>
              <a:rPr lang="zh-CN" altLang="zh-CN" sz="4000" b="1" kern="100" dirty="0">
                <a:ea typeface="黑体" panose="02010609060101010101" pitchFamily="49" charset="-122"/>
                <a:cs typeface="Times New Roman" panose="02020603050405020304" pitchFamily="18" charset="0"/>
              </a:rPr>
              <a:t>端</a:t>
            </a:r>
            <a:endParaRPr lang="zh-CN" altLang="en-US" sz="4000" b="1" dirty="0"/>
          </a:p>
        </p:txBody>
      </p:sp>
    </p:spTree>
    <p:extLst>
      <p:ext uri="{BB962C8B-B14F-4D97-AF65-F5344CB8AC3E}">
        <p14:creationId xmlns:p14="http://schemas.microsoft.com/office/powerpoint/2010/main" val="6889482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表格 2">
            <a:extLst>
              <a:ext uri="{FF2B5EF4-FFF2-40B4-BE49-F238E27FC236}">
                <a16:creationId xmlns:a16="http://schemas.microsoft.com/office/drawing/2014/main" id="{898EA89C-C9BD-4F57-B57C-97587B524F06}"/>
              </a:ext>
            </a:extLst>
          </p:cNvPr>
          <p:cNvGraphicFramePr>
            <a:graphicFrameLocks noGrp="1"/>
          </p:cNvGraphicFramePr>
          <p:nvPr>
            <p:extLst>
              <p:ext uri="{D42A27DB-BD31-4B8C-83A1-F6EECF244321}">
                <p14:modId xmlns:p14="http://schemas.microsoft.com/office/powerpoint/2010/main" val="1696512837"/>
              </p:ext>
            </p:extLst>
          </p:nvPr>
        </p:nvGraphicFramePr>
        <p:xfrm>
          <a:off x="274948" y="438702"/>
          <a:ext cx="11491274" cy="5980596"/>
        </p:xfrm>
        <a:graphic>
          <a:graphicData uri="http://schemas.openxmlformats.org/drawingml/2006/table">
            <a:tbl>
              <a:tblPr>
                <a:tableStyleId>{5C22544A-7EE6-4342-B048-85BDC9FD1C3A}</a:tableStyleId>
              </a:tblPr>
              <a:tblGrid>
                <a:gridCol w="1360992">
                  <a:extLst>
                    <a:ext uri="{9D8B030D-6E8A-4147-A177-3AD203B41FA5}">
                      <a16:colId xmlns:a16="http://schemas.microsoft.com/office/drawing/2014/main" val="3436045178"/>
                    </a:ext>
                  </a:extLst>
                </a:gridCol>
                <a:gridCol w="1651007">
                  <a:extLst>
                    <a:ext uri="{9D8B030D-6E8A-4147-A177-3AD203B41FA5}">
                      <a16:colId xmlns:a16="http://schemas.microsoft.com/office/drawing/2014/main" val="2707804889"/>
                    </a:ext>
                  </a:extLst>
                </a:gridCol>
                <a:gridCol w="2486186">
                  <a:extLst>
                    <a:ext uri="{9D8B030D-6E8A-4147-A177-3AD203B41FA5}">
                      <a16:colId xmlns:a16="http://schemas.microsoft.com/office/drawing/2014/main" val="2495011854"/>
                    </a:ext>
                  </a:extLst>
                </a:gridCol>
                <a:gridCol w="3262765">
                  <a:extLst>
                    <a:ext uri="{9D8B030D-6E8A-4147-A177-3AD203B41FA5}">
                      <a16:colId xmlns:a16="http://schemas.microsoft.com/office/drawing/2014/main" val="384384010"/>
                    </a:ext>
                  </a:extLst>
                </a:gridCol>
                <a:gridCol w="2730324">
                  <a:extLst>
                    <a:ext uri="{9D8B030D-6E8A-4147-A177-3AD203B41FA5}">
                      <a16:colId xmlns:a16="http://schemas.microsoft.com/office/drawing/2014/main" val="3660768865"/>
                    </a:ext>
                  </a:extLst>
                </a:gridCol>
              </a:tblGrid>
              <a:tr h="431653">
                <a:tc>
                  <a:txBody>
                    <a:bodyPr/>
                    <a:lstStyle/>
                    <a:p>
                      <a:pPr algn="l">
                        <a:spcAft>
                          <a:spcPts val="0"/>
                        </a:spcAft>
                      </a:pPr>
                      <a:r>
                        <a:rPr lang="zh-CN" sz="1800" b="1" kern="100">
                          <a:effectLst/>
                        </a:rPr>
                        <a:t>版本</a:t>
                      </a:r>
                      <a:r>
                        <a:rPr lang="en-US" sz="1800" b="1" kern="100">
                          <a:effectLst/>
                        </a:rPr>
                        <a:t>/</a:t>
                      </a:r>
                      <a:r>
                        <a:rPr lang="zh-CN" sz="1800" b="1" kern="100">
                          <a:effectLst/>
                        </a:rPr>
                        <a:t>状态</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作者 </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参与者 </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dirty="0">
                          <a:effectLst/>
                        </a:rPr>
                        <a:t>起止日期 </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备注 </a:t>
                      </a:r>
                      <a:endParaRPr lang="zh-CN" sz="1800" b="1" kern="100">
                        <a:effectLst/>
                        <a:latin typeface="Times New Roman" panose="02020603050405020304" pitchFamily="18" charset="0"/>
                        <a:ea typeface="宋体" panose="02010600030101010101" pitchFamily="2" charset="-122"/>
                      </a:endParaRPr>
                    </a:p>
                  </a:txBody>
                  <a:tcPr marL="92497" marR="92497" marT="0" marB="0"/>
                </a:tc>
                <a:extLst>
                  <a:ext uri="{0D108BD9-81ED-4DB2-BD59-A6C34878D82A}">
                    <a16:rowId xmlns:a16="http://schemas.microsoft.com/office/drawing/2014/main" val="2316027311"/>
                  </a:ext>
                </a:extLst>
              </a:tr>
              <a:tr h="431653">
                <a:tc>
                  <a:txBody>
                    <a:bodyPr/>
                    <a:lstStyle/>
                    <a:p>
                      <a:pPr algn="l">
                        <a:spcAft>
                          <a:spcPts val="0"/>
                        </a:spcAft>
                      </a:pPr>
                      <a:r>
                        <a:rPr lang="en-US" sz="1800" b="1" kern="100">
                          <a:effectLst/>
                        </a:rPr>
                        <a:t>0.1.0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夏昌灏、吴荣欣、李俊、黄浩峰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2018-12-14</a:t>
                      </a:r>
                      <a:r>
                        <a:rPr lang="zh-CN" sz="1800" b="1" kern="100">
                          <a:effectLst/>
                        </a:rPr>
                        <a:t>——</a:t>
                      </a:r>
                    </a:p>
                    <a:p>
                      <a:pPr algn="l">
                        <a:spcAft>
                          <a:spcPts val="0"/>
                        </a:spcAft>
                      </a:pPr>
                      <a:r>
                        <a:rPr lang="en-US" sz="1800" b="1" kern="100">
                          <a:effectLst/>
                        </a:rPr>
                        <a:t>2018-12-17</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选择模板</a:t>
                      </a:r>
                      <a:r>
                        <a:rPr lang="en-US" sz="1800" b="1" kern="100">
                          <a:effectLst/>
                        </a:rPr>
                        <a:t>,</a:t>
                      </a:r>
                      <a:r>
                        <a:rPr lang="zh-CN" sz="1800" b="1" kern="100">
                          <a:effectLst/>
                        </a:rPr>
                        <a:t>并编写内容</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423923133"/>
                  </a:ext>
                </a:extLst>
              </a:tr>
              <a:tr h="431653">
                <a:tc>
                  <a:txBody>
                    <a:bodyPr/>
                    <a:lstStyle/>
                    <a:p>
                      <a:pPr algn="l">
                        <a:spcAft>
                          <a:spcPts val="0"/>
                        </a:spcAft>
                      </a:pPr>
                      <a:r>
                        <a:rPr lang="en-US" sz="1800" b="1" kern="100">
                          <a:effectLst/>
                        </a:rPr>
                        <a:t>0.2.0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2018-12-23</a:t>
                      </a:r>
                      <a:r>
                        <a:rPr lang="zh-CN" sz="1800" b="1" kern="100">
                          <a:effectLst/>
                        </a:rPr>
                        <a:t>——</a:t>
                      </a:r>
                    </a:p>
                    <a:p>
                      <a:pPr algn="l">
                        <a:spcAft>
                          <a:spcPts val="0"/>
                        </a:spcAft>
                      </a:pPr>
                      <a:r>
                        <a:rPr lang="en-US" sz="1800" b="1" kern="100">
                          <a:effectLst/>
                        </a:rPr>
                        <a:t>2018-12-23</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增加对话框图和序列图</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3516778091"/>
                  </a:ext>
                </a:extLst>
              </a:tr>
              <a:tr h="431653">
                <a:tc>
                  <a:txBody>
                    <a:bodyPr/>
                    <a:lstStyle/>
                    <a:p>
                      <a:pPr algn="l">
                        <a:spcAft>
                          <a:spcPts val="0"/>
                        </a:spcAft>
                      </a:pPr>
                      <a:r>
                        <a:rPr lang="en-US" sz="1800" b="1" kern="100">
                          <a:effectLst/>
                        </a:rPr>
                        <a:t>0.3.0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吴荣欣、李俊、黄浩峰、叶忠杰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2018-12-29</a:t>
                      </a:r>
                      <a:r>
                        <a:rPr lang="zh-CN" sz="1800" b="1" kern="100">
                          <a:effectLst/>
                        </a:rPr>
                        <a:t>——</a:t>
                      </a:r>
                    </a:p>
                    <a:p>
                      <a:pPr algn="l">
                        <a:spcAft>
                          <a:spcPts val="0"/>
                        </a:spcAft>
                      </a:pPr>
                      <a:r>
                        <a:rPr lang="en-US" sz="1800" b="1" kern="100">
                          <a:effectLst/>
                        </a:rPr>
                        <a:t>2018-12-30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修改了时序图，用例描述</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4271160226"/>
                  </a:ext>
                </a:extLst>
              </a:tr>
              <a:tr h="431653">
                <a:tc>
                  <a:txBody>
                    <a:bodyPr/>
                    <a:lstStyle/>
                    <a:p>
                      <a:pPr algn="l">
                        <a:spcAft>
                          <a:spcPts val="0"/>
                        </a:spcAft>
                      </a:pPr>
                      <a:r>
                        <a:rPr lang="en-US" sz="1800" b="1" kern="100">
                          <a:effectLst/>
                        </a:rPr>
                        <a:t>0.3.1</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2018-12-30</a:t>
                      </a:r>
                      <a:r>
                        <a:rPr lang="zh-CN" sz="1800" b="1" kern="100">
                          <a:effectLst/>
                        </a:rPr>
                        <a:t>——</a:t>
                      </a:r>
                    </a:p>
                    <a:p>
                      <a:pPr algn="l">
                        <a:spcAft>
                          <a:spcPts val="0"/>
                        </a:spcAft>
                      </a:pPr>
                      <a:r>
                        <a:rPr lang="en-US" sz="1800" b="1" kern="100">
                          <a:effectLst/>
                        </a:rPr>
                        <a:t>2018-12-30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修改了</a:t>
                      </a:r>
                      <a:r>
                        <a:rPr lang="en-US" sz="1800" b="1" kern="100">
                          <a:effectLst/>
                        </a:rPr>
                        <a:t>ER</a:t>
                      </a:r>
                      <a:r>
                        <a:rPr lang="zh-CN" sz="1800" b="1" kern="100">
                          <a:effectLst/>
                        </a:rPr>
                        <a:t>图</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151155496"/>
                  </a:ext>
                </a:extLst>
              </a:tr>
              <a:tr h="647479">
                <a:tc>
                  <a:txBody>
                    <a:bodyPr/>
                    <a:lstStyle/>
                    <a:p>
                      <a:pPr algn="l">
                        <a:spcAft>
                          <a:spcPts val="0"/>
                        </a:spcAft>
                      </a:pPr>
                      <a:r>
                        <a:rPr lang="en-US" sz="1800" b="1" kern="100">
                          <a:effectLst/>
                        </a:rPr>
                        <a:t>0.3.2</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dirty="0">
                          <a:effectLst/>
                        </a:rPr>
                        <a:t>吴荣欣、李俊、黄浩峰、叶忠杰</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2019-1-1</a:t>
                      </a:r>
                      <a:r>
                        <a:rPr lang="zh-CN" sz="1800" b="1" kern="100">
                          <a:effectLst/>
                        </a:rPr>
                        <a:t>——</a:t>
                      </a:r>
                    </a:p>
                    <a:p>
                      <a:pPr algn="l">
                        <a:spcAft>
                          <a:spcPts val="0"/>
                        </a:spcAft>
                      </a:pPr>
                      <a:r>
                        <a:rPr lang="en-US" sz="1800" b="1" kern="100">
                          <a:effectLst/>
                        </a:rPr>
                        <a:t>2019-1-1</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修改了部分对话框图以及时序图</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2709484897"/>
                  </a:ext>
                </a:extLst>
              </a:tr>
              <a:tr h="647479">
                <a:tc>
                  <a:txBody>
                    <a:bodyPr/>
                    <a:lstStyle/>
                    <a:p>
                      <a:pPr algn="l">
                        <a:spcAft>
                          <a:spcPts val="0"/>
                        </a:spcAft>
                      </a:pPr>
                      <a:r>
                        <a:rPr lang="en-US" sz="1800" b="1" kern="100">
                          <a:solidFill>
                            <a:srgbClr val="FF0000"/>
                          </a:solidFill>
                          <a:effectLst/>
                        </a:rPr>
                        <a:t>0.4.0</a:t>
                      </a:r>
                      <a:endParaRPr lang="zh-CN" sz="1800" b="1" kern="100">
                        <a:solidFill>
                          <a:srgbClr val="FF0000"/>
                        </a:solidFill>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solidFill>
                            <a:srgbClr val="FF0000"/>
                          </a:solidFill>
                          <a:effectLst/>
                        </a:rPr>
                        <a:t>夏昌灏</a:t>
                      </a:r>
                      <a:endParaRPr lang="zh-CN" sz="1800" b="1" kern="100">
                        <a:solidFill>
                          <a:srgbClr val="FF0000"/>
                        </a:solidFill>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solidFill>
                            <a:srgbClr val="FF0000"/>
                          </a:solidFill>
                          <a:effectLst/>
                        </a:rPr>
                        <a:t>吴荣欣、李俊、黄浩峰、叶忠杰</a:t>
                      </a:r>
                      <a:endParaRPr lang="zh-CN" sz="1800" b="1" kern="100">
                        <a:solidFill>
                          <a:srgbClr val="FF0000"/>
                        </a:solidFill>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solidFill>
                            <a:srgbClr val="FF0000"/>
                          </a:solidFill>
                          <a:effectLst/>
                        </a:rPr>
                        <a:t>2019-1-1</a:t>
                      </a:r>
                      <a:r>
                        <a:rPr lang="zh-CN" sz="1800" b="1" kern="100">
                          <a:solidFill>
                            <a:srgbClr val="FF0000"/>
                          </a:solidFill>
                          <a:effectLst/>
                        </a:rPr>
                        <a:t>——</a:t>
                      </a:r>
                    </a:p>
                    <a:p>
                      <a:pPr algn="l">
                        <a:spcAft>
                          <a:spcPts val="0"/>
                        </a:spcAft>
                      </a:pPr>
                      <a:r>
                        <a:rPr lang="en-US" sz="1800" b="1" kern="100">
                          <a:solidFill>
                            <a:srgbClr val="FF0000"/>
                          </a:solidFill>
                          <a:effectLst/>
                        </a:rPr>
                        <a:t>2019-1-1</a:t>
                      </a:r>
                      <a:endParaRPr lang="zh-CN" sz="1800" b="1" kern="100">
                        <a:solidFill>
                          <a:srgbClr val="FF0000"/>
                        </a:solidFill>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dirty="0">
                          <a:solidFill>
                            <a:srgbClr val="FF0000"/>
                          </a:solidFill>
                          <a:effectLst/>
                        </a:rPr>
                        <a:t>组内评审了</a:t>
                      </a:r>
                      <a:r>
                        <a:rPr lang="en-US" sz="1800" b="1" kern="100" dirty="0">
                          <a:solidFill>
                            <a:srgbClr val="FF0000"/>
                          </a:solidFill>
                          <a:effectLst/>
                        </a:rPr>
                        <a:t>SRS</a:t>
                      </a:r>
                      <a:r>
                        <a:rPr lang="zh-CN" sz="1800" b="1" kern="100" dirty="0">
                          <a:solidFill>
                            <a:srgbClr val="FF0000"/>
                          </a:solidFill>
                          <a:effectLst/>
                        </a:rPr>
                        <a:t>，并且修改了对应部分</a:t>
                      </a:r>
                      <a:endParaRPr lang="zh-CN" sz="1800" b="1" kern="100" dirty="0">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1848377000"/>
                  </a:ext>
                </a:extLst>
              </a:tr>
              <a:tr h="647479">
                <a:tc>
                  <a:txBody>
                    <a:bodyPr/>
                    <a:lstStyle/>
                    <a:p>
                      <a:pPr algn="l">
                        <a:spcAft>
                          <a:spcPts val="0"/>
                        </a:spcAft>
                      </a:pPr>
                      <a:r>
                        <a:rPr lang="en-US" sz="1800" b="1" kern="100">
                          <a:effectLst/>
                        </a:rPr>
                        <a:t>0.4.1</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2019-1-2</a:t>
                      </a:r>
                      <a:r>
                        <a:rPr lang="zh-CN" sz="1800" b="1" kern="100">
                          <a:effectLst/>
                        </a:rPr>
                        <a:t>——</a:t>
                      </a:r>
                    </a:p>
                    <a:p>
                      <a:pPr algn="l">
                        <a:spcAft>
                          <a:spcPts val="0"/>
                        </a:spcAft>
                      </a:pPr>
                      <a:r>
                        <a:rPr lang="en-US" sz="1800" b="1" kern="100">
                          <a:effectLst/>
                        </a:rPr>
                        <a:t>2019-1-2</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修改了部分对话框图以及时序图</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2096521056"/>
                  </a:ext>
                </a:extLst>
              </a:tr>
              <a:tr h="863306">
                <a:tc>
                  <a:txBody>
                    <a:bodyPr/>
                    <a:lstStyle/>
                    <a:p>
                      <a:pPr algn="l">
                        <a:spcAft>
                          <a:spcPts val="0"/>
                        </a:spcAft>
                      </a:pPr>
                      <a:r>
                        <a:rPr lang="en-US" sz="1800" b="1" kern="100">
                          <a:effectLst/>
                        </a:rPr>
                        <a:t>0.5.0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吴荣欣、李俊、黄浩峰、叶忠杰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dirty="0">
                          <a:effectLst/>
                        </a:rPr>
                        <a:t>2019-1-6</a:t>
                      </a:r>
                      <a:r>
                        <a:rPr lang="zh-CN" sz="1800" b="1" kern="100" dirty="0">
                          <a:effectLst/>
                        </a:rPr>
                        <a:t>——</a:t>
                      </a:r>
                    </a:p>
                    <a:p>
                      <a:pPr algn="l">
                        <a:spcAft>
                          <a:spcPts val="0"/>
                        </a:spcAft>
                      </a:pPr>
                      <a:r>
                        <a:rPr lang="en-US" sz="1800" b="1" kern="100" dirty="0">
                          <a:effectLst/>
                        </a:rPr>
                        <a:t>2019-1-8</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更新了优先级打分，增加了总的优先级排序</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417678875"/>
                  </a:ext>
                </a:extLst>
              </a:tr>
              <a:tr h="431653">
                <a:tc>
                  <a:txBody>
                    <a:bodyPr/>
                    <a:lstStyle/>
                    <a:p>
                      <a:pPr algn="l">
                        <a:spcAft>
                          <a:spcPts val="0"/>
                        </a:spcAft>
                      </a:pPr>
                      <a:r>
                        <a:rPr lang="en-US" sz="1800" b="1" kern="100" dirty="0">
                          <a:effectLst/>
                        </a:rPr>
                        <a:t>0.5.1</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dirty="0">
                          <a:effectLst/>
                        </a:rPr>
                        <a:t>夏昌灏</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吴荣欣、李俊、黄浩峰、叶忠杰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dirty="0">
                          <a:effectLst/>
                        </a:rPr>
                        <a:t>2019-1-9</a:t>
                      </a:r>
                      <a:r>
                        <a:rPr lang="zh-CN" sz="1800" b="1" kern="100" dirty="0">
                          <a:effectLst/>
                        </a:rPr>
                        <a:t>——</a:t>
                      </a:r>
                    </a:p>
                    <a:p>
                      <a:pPr algn="l">
                        <a:spcAft>
                          <a:spcPts val="0"/>
                        </a:spcAft>
                      </a:pPr>
                      <a:r>
                        <a:rPr lang="en-US" sz="1800" b="1" kern="100" dirty="0">
                          <a:effectLst/>
                        </a:rPr>
                        <a:t>2019-1-9</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dirty="0">
                          <a:effectLst/>
                        </a:rPr>
                        <a:t>更新了数据字典</a:t>
                      </a:r>
                      <a:endParaRPr lang="zh-CN" sz="1800" b="1"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1322595321"/>
                  </a:ext>
                </a:extLst>
              </a:tr>
            </a:tbl>
          </a:graphicData>
        </a:graphic>
      </p:graphicFrame>
    </p:spTree>
    <p:extLst>
      <p:ext uri="{BB962C8B-B14F-4D97-AF65-F5344CB8AC3E}">
        <p14:creationId xmlns:p14="http://schemas.microsoft.com/office/powerpoint/2010/main" val="32050368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14</a:t>
            </a:r>
            <a:endParaRPr lang="zh-CN" altLang="en-US" sz="50000" dirty="0">
              <a:solidFill>
                <a:schemeClr val="bg1"/>
              </a:solidFill>
            </a:endParaRPr>
          </a:p>
        </p:txBody>
      </p:sp>
      <p:sp>
        <p:nvSpPr>
          <p:cNvPr id="4" name="矩形 3"/>
          <p:cNvSpPr/>
          <p:nvPr/>
        </p:nvSpPr>
        <p:spPr>
          <a:xfrm>
            <a:off x="6339283" y="2471179"/>
            <a:ext cx="5205018" cy="2373020"/>
          </a:xfrm>
          <a:prstGeom prst="rect">
            <a:avLst/>
          </a:prstGeom>
        </p:spPr>
        <p:txBody>
          <a:bodyPr wrap="square" lIns="91438" tIns="45719" rIns="91438" bIns="45719">
            <a:spAutoFit/>
          </a:bodyPr>
          <a:lstStyle/>
          <a:p>
            <a:pPr>
              <a:lnSpc>
                <a:spcPct val="130000"/>
              </a:lnSpc>
            </a:pPr>
            <a:r>
              <a:rPr kumimoji="1" lang="zh-CN" altLang="en-US" sz="6000" b="1" dirty="0">
                <a:solidFill>
                  <a:srgbClr val="FFFFFF"/>
                </a:solidFill>
                <a:latin typeface="Century Gothic"/>
              </a:rPr>
              <a:t>参考资料及</a:t>
            </a:r>
            <a:endParaRPr kumimoji="1" lang="en-US" altLang="zh-CN" sz="6000" b="1" dirty="0">
              <a:solidFill>
                <a:srgbClr val="FFFFFF"/>
              </a:solidFill>
              <a:latin typeface="Century Gothic"/>
            </a:endParaRPr>
          </a:p>
          <a:p>
            <a:pPr>
              <a:lnSpc>
                <a:spcPct val="130000"/>
              </a:lnSpc>
            </a:pPr>
            <a:r>
              <a:rPr kumimoji="1" lang="zh-CN" altLang="en-US" sz="6000" b="1" dirty="0">
                <a:solidFill>
                  <a:srgbClr val="FFFFFF"/>
                </a:solidFill>
                <a:latin typeface="Century Gothic"/>
              </a:rPr>
              <a:t>绩效</a:t>
            </a:r>
          </a:p>
        </p:txBody>
      </p:sp>
    </p:spTree>
    <p:extLst>
      <p:ext uri="{BB962C8B-B14F-4D97-AF65-F5344CB8AC3E}">
        <p14:creationId xmlns:p14="http://schemas.microsoft.com/office/powerpoint/2010/main" val="38734377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参考资料</a:t>
            </a:r>
          </a:p>
        </p:txBody>
      </p:sp>
      <p:sp>
        <p:nvSpPr>
          <p:cNvPr id="5" name="矩形 4">
            <a:extLst>
              <a:ext uri="{FF2B5EF4-FFF2-40B4-BE49-F238E27FC236}">
                <a16:creationId xmlns:a16="http://schemas.microsoft.com/office/drawing/2014/main" id="{9EC9D6B6-AB46-474E-986E-10AA7D06A1D8}"/>
              </a:ext>
            </a:extLst>
          </p:cNvPr>
          <p:cNvSpPr/>
          <p:nvPr/>
        </p:nvSpPr>
        <p:spPr>
          <a:xfrm>
            <a:off x="916305" y="1551206"/>
            <a:ext cx="10911840" cy="3416320"/>
          </a:xfrm>
          <a:prstGeom prst="rect">
            <a:avLst/>
          </a:prstGeom>
        </p:spPr>
        <p:txBody>
          <a:bodyPr wrap="square">
            <a:spAutoFit/>
          </a:bodyPr>
          <a:lstStyle/>
          <a:p>
            <a:r>
              <a:rPr lang="zh-CN" altLang="en-US" sz="3600" b="1" dirty="0">
                <a:latin typeface="+mn-ea"/>
              </a:rPr>
              <a:t>[1] C2-PRD-项目描述-2018</a:t>
            </a:r>
          </a:p>
          <a:p>
            <a:r>
              <a:rPr lang="zh-CN" altLang="en-US" sz="3600" b="1" dirty="0">
                <a:latin typeface="+mn-ea"/>
              </a:rPr>
              <a:t>[2] </a:t>
            </a:r>
            <a:r>
              <a:rPr lang="en-US" altLang="zh-CN" sz="3600" b="1" dirty="0">
                <a:latin typeface="+mn-ea"/>
              </a:rPr>
              <a:t>PRD2018-G10-</a:t>
            </a:r>
            <a:r>
              <a:rPr lang="zh-CN" altLang="en-US" sz="3600" b="1" dirty="0">
                <a:latin typeface="+mn-ea"/>
              </a:rPr>
              <a:t>受控文档</a:t>
            </a:r>
          </a:p>
          <a:p>
            <a:r>
              <a:rPr lang="zh-CN" altLang="en-US" sz="3600" b="1" dirty="0">
                <a:latin typeface="+mn-ea"/>
              </a:rPr>
              <a:t>[</a:t>
            </a:r>
            <a:r>
              <a:rPr lang="en-US" altLang="zh-CN" sz="3600" b="1" dirty="0">
                <a:latin typeface="+mn-ea"/>
              </a:rPr>
              <a:t>3</a:t>
            </a:r>
            <a:r>
              <a:rPr lang="zh-CN" altLang="en-US" sz="3600" b="1" dirty="0">
                <a:latin typeface="+mn-ea"/>
              </a:rPr>
              <a:t>]</a:t>
            </a:r>
            <a:r>
              <a:rPr lang="zh-CN" altLang="zh-CN" sz="3600" b="1" dirty="0">
                <a:latin typeface="+mn-ea"/>
              </a:rPr>
              <a:t>国标</a:t>
            </a:r>
            <a:r>
              <a:rPr lang="en-US" altLang="zh-CN" sz="3600" b="1" dirty="0">
                <a:latin typeface="+mn-ea"/>
              </a:rPr>
              <a:t>GBT/8567-2006</a:t>
            </a:r>
            <a:r>
              <a:rPr lang="zh-CN" altLang="zh-CN" sz="3600" b="1" dirty="0">
                <a:latin typeface="+mn-ea"/>
              </a:rPr>
              <a:t>中的文档格式说明</a:t>
            </a:r>
            <a:endParaRPr lang="en-US" altLang="zh-CN" sz="3600" b="1" dirty="0">
              <a:latin typeface="+mn-ea"/>
            </a:endParaRPr>
          </a:p>
          <a:p>
            <a:r>
              <a:rPr lang="zh-CN" altLang="en-US" sz="3600" b="1" dirty="0">
                <a:latin typeface="+mn-ea"/>
              </a:rPr>
              <a:t>[</a:t>
            </a:r>
            <a:r>
              <a:rPr lang="en-US" altLang="zh-CN" sz="3600" b="1" dirty="0">
                <a:latin typeface="+mn-ea"/>
              </a:rPr>
              <a:t>4</a:t>
            </a:r>
            <a:r>
              <a:rPr lang="zh-CN" altLang="en-US" sz="3600" b="1" dirty="0">
                <a:latin typeface="+mn-ea"/>
              </a:rPr>
              <a:t>]张海藩,牟永敏.软件工程导论（第六版）</a:t>
            </a:r>
          </a:p>
          <a:p>
            <a:r>
              <a:rPr lang="zh-CN" altLang="en-US" sz="3600" b="1" dirty="0">
                <a:latin typeface="+mn-ea"/>
              </a:rPr>
              <a:t>[</a:t>
            </a:r>
            <a:r>
              <a:rPr lang="en-US" altLang="zh-CN" sz="3600" b="1" dirty="0">
                <a:latin typeface="+mn-ea"/>
              </a:rPr>
              <a:t>5]</a:t>
            </a:r>
            <a:r>
              <a:rPr lang="zh-CN" altLang="en-US" sz="3600" b="1" dirty="0">
                <a:latin typeface="+mn-ea"/>
              </a:rPr>
              <a:t>项目管理知识体系指南（PMBOK 指南)第六版/项目管理协会</a:t>
            </a:r>
          </a:p>
        </p:txBody>
      </p:sp>
    </p:spTree>
    <p:extLst>
      <p:ext uri="{BB962C8B-B14F-4D97-AF65-F5344CB8AC3E}">
        <p14:creationId xmlns:p14="http://schemas.microsoft.com/office/powerpoint/2010/main" val="1270447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2</a:t>
            </a:r>
            <a:endParaRPr lang="zh-CN" altLang="en-US" sz="50000" dirty="0">
              <a:solidFill>
                <a:schemeClr val="bg1"/>
              </a:solidFill>
            </a:endParaRPr>
          </a:p>
        </p:txBody>
      </p:sp>
      <p:sp>
        <p:nvSpPr>
          <p:cNvPr id="4" name="矩形 3"/>
          <p:cNvSpPr/>
          <p:nvPr/>
        </p:nvSpPr>
        <p:spPr>
          <a:xfrm>
            <a:off x="6197850" y="2921169"/>
            <a:ext cx="4031869"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用户群分类</a:t>
            </a:r>
          </a:p>
        </p:txBody>
      </p:sp>
    </p:spTree>
    <p:extLst>
      <p:ext uri="{BB962C8B-B14F-4D97-AF65-F5344CB8AC3E}">
        <p14:creationId xmlns:p14="http://schemas.microsoft.com/office/powerpoint/2010/main" val="39063560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分工</a:t>
            </a:r>
          </a:p>
        </p:txBody>
      </p:sp>
      <p:sp>
        <p:nvSpPr>
          <p:cNvPr id="5" name="文本框 4">
            <a:extLst>
              <a:ext uri="{FF2B5EF4-FFF2-40B4-BE49-F238E27FC236}">
                <a16:creationId xmlns:a16="http://schemas.microsoft.com/office/drawing/2014/main" id="{FC231DBD-AE8E-4378-9779-8DCF472C12C2}"/>
              </a:ext>
            </a:extLst>
          </p:cNvPr>
          <p:cNvSpPr txBox="1">
            <a:spLocks noChangeArrowheads="1"/>
          </p:cNvSpPr>
          <p:nvPr/>
        </p:nvSpPr>
        <p:spPr bwMode="auto">
          <a:xfrm>
            <a:off x="1745712" y="1268074"/>
            <a:ext cx="4040969" cy="1474571"/>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叶忠杰 </a:t>
            </a:r>
            <a:r>
              <a:rPr lang="en-US" altLang="zh-CN" dirty="0">
                <a:latin typeface="微软雅黑" panose="020B0503020204020204" pitchFamily="34" charset="-122"/>
                <a:ea typeface="微软雅黑" panose="020B0503020204020204" pitchFamily="34" charset="-122"/>
              </a:rPr>
              <a:t>91</a:t>
            </a:r>
          </a:p>
          <a:p>
            <a:pPr>
              <a:lnSpc>
                <a:spcPct val="150000"/>
              </a:lnSpc>
            </a:pPr>
            <a:r>
              <a:rPr lang="en-US" altLang="zh-CN" dirty="0">
                <a:latin typeface="微软雅黑" panose="020B0503020204020204" pitchFamily="34" charset="-122"/>
                <a:ea typeface="微软雅黑" panose="020B0503020204020204" pitchFamily="34" charset="-122"/>
              </a:rPr>
              <a:t>PPT</a:t>
            </a:r>
            <a:r>
              <a:rPr lang="zh-CN" altLang="en-US" dirty="0">
                <a:latin typeface="微软雅黑" panose="020B0503020204020204" pitchFamily="34" charset="-122"/>
                <a:ea typeface="微软雅黑" panose="020B0503020204020204" pitchFamily="34" charset="-122"/>
              </a:rPr>
              <a:t>制作，</a:t>
            </a: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管理员部分，</a:t>
            </a:r>
            <a:r>
              <a:rPr lang="en-US" altLang="zh-CN" dirty="0">
                <a:latin typeface="微软雅黑" panose="020B0503020204020204" pitchFamily="34" charset="-122"/>
                <a:ea typeface="微软雅黑" panose="020B0503020204020204" pitchFamily="34" charset="-122"/>
              </a:rPr>
              <a:t>ER</a:t>
            </a:r>
            <a:r>
              <a:rPr lang="zh-CN" altLang="en-US" dirty="0">
                <a:latin typeface="微软雅黑" panose="020B0503020204020204" pitchFamily="34" charset="-122"/>
                <a:ea typeface="微软雅黑" panose="020B0503020204020204" pitchFamily="34" charset="-122"/>
              </a:rPr>
              <a:t>图，界面原型（移动端），优先级打分计算</a:t>
            </a:r>
            <a:endParaRPr lang="en-US" altLang="zh-CN" sz="1200" dirty="0">
              <a:latin typeface="造字工房悦黑（非商用）常规体" pitchFamily="2" charset="-122"/>
              <a:ea typeface="造字工房悦黑（非商用）常规体" pitchFamily="2" charset="-122"/>
              <a:cs typeface="造字工房悦黑体验版细体"/>
            </a:endParaRPr>
          </a:p>
        </p:txBody>
      </p:sp>
      <p:grpSp>
        <p:nvGrpSpPr>
          <p:cNvPr id="9" name="组合 8">
            <a:extLst>
              <a:ext uri="{FF2B5EF4-FFF2-40B4-BE49-F238E27FC236}">
                <a16:creationId xmlns:a16="http://schemas.microsoft.com/office/drawing/2014/main" id="{BF6ED443-5CF2-4C3D-BC27-4548B94C3549}"/>
              </a:ext>
            </a:extLst>
          </p:cNvPr>
          <p:cNvGrpSpPr>
            <a:grpSpLocks/>
          </p:cNvGrpSpPr>
          <p:nvPr/>
        </p:nvGrpSpPr>
        <p:grpSpPr bwMode="auto">
          <a:xfrm>
            <a:off x="1092862" y="1660629"/>
            <a:ext cx="538163" cy="538162"/>
            <a:chOff x="4870151" y="2570251"/>
            <a:chExt cx="538709" cy="538709"/>
          </a:xfrm>
        </p:grpSpPr>
        <p:sp>
          <p:nvSpPr>
            <p:cNvPr id="10" name="矩形 9">
              <a:extLst>
                <a:ext uri="{FF2B5EF4-FFF2-40B4-BE49-F238E27FC236}">
                  <a16:creationId xmlns:a16="http://schemas.microsoft.com/office/drawing/2014/main" id="{178621BE-7CBE-4087-8A99-A8C7EB9A4226}"/>
                </a:ext>
              </a:extLst>
            </p:cNvPr>
            <p:cNvSpPr/>
            <p:nvPr/>
          </p:nvSpPr>
          <p:spPr>
            <a:xfrm>
              <a:off x="4870151" y="2570251"/>
              <a:ext cx="538709" cy="538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11" name="Group 101">
              <a:extLst>
                <a:ext uri="{FF2B5EF4-FFF2-40B4-BE49-F238E27FC236}">
                  <a16:creationId xmlns:a16="http://schemas.microsoft.com/office/drawing/2014/main" id="{88570295-41E0-4758-AF8B-0CBDD5E49C7A}"/>
                </a:ext>
              </a:extLst>
            </p:cNvPr>
            <p:cNvGrpSpPr>
              <a:grpSpLocks/>
            </p:cNvGrpSpPr>
            <p:nvPr/>
          </p:nvGrpSpPr>
          <p:grpSpPr bwMode="auto">
            <a:xfrm>
              <a:off x="4993784" y="2661805"/>
              <a:ext cx="288925" cy="355600"/>
              <a:chOff x="1543" y="2379"/>
              <a:chExt cx="156" cy="192"/>
            </a:xfrm>
          </p:grpSpPr>
          <p:sp>
            <p:nvSpPr>
              <p:cNvPr id="12" name="Freeform 70">
                <a:extLst>
                  <a:ext uri="{FF2B5EF4-FFF2-40B4-BE49-F238E27FC236}">
                    <a16:creationId xmlns:a16="http://schemas.microsoft.com/office/drawing/2014/main" id="{0C005AE7-296C-4815-9FA0-E2AD6205BB73}"/>
                  </a:ext>
                </a:extLst>
              </p:cNvPr>
              <p:cNvSpPr>
                <a:spLocks/>
              </p:cNvSpPr>
              <p:nvPr/>
            </p:nvSpPr>
            <p:spPr bwMode="auto">
              <a:xfrm>
                <a:off x="1549"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bg1"/>
              </a:solidFill>
              <a:ln w="9525">
                <a:noFill/>
                <a:round/>
                <a:headEnd/>
                <a:tailEnd/>
              </a:ln>
            </p:spPr>
            <p:txBody>
              <a:bodyPr/>
              <a:lstStyle/>
              <a:p>
                <a:endParaRPr lang="zh-CN" altLang="en-US"/>
              </a:p>
            </p:txBody>
          </p:sp>
          <p:sp>
            <p:nvSpPr>
              <p:cNvPr id="13" name="Freeform 71">
                <a:extLst>
                  <a:ext uri="{FF2B5EF4-FFF2-40B4-BE49-F238E27FC236}">
                    <a16:creationId xmlns:a16="http://schemas.microsoft.com/office/drawing/2014/main" id="{77C848F2-75E4-49BD-851D-9EC4EABABB46}"/>
                  </a:ext>
                </a:extLst>
              </p:cNvPr>
              <p:cNvSpPr>
                <a:spLocks/>
              </p:cNvSpPr>
              <p:nvPr/>
            </p:nvSpPr>
            <p:spPr bwMode="auto">
              <a:xfrm>
                <a:off x="1589" y="2443"/>
                <a:ext cx="64" cy="24"/>
              </a:xfrm>
              <a:custGeom>
                <a:avLst/>
                <a:gdLst>
                  <a:gd name="T0" fmla="*/ 2048 w 32"/>
                  <a:gd name="T1" fmla="*/ 384 h 12"/>
                  <a:gd name="T2" fmla="*/ 1536 w 32"/>
                  <a:gd name="T3" fmla="*/ 768 h 12"/>
                  <a:gd name="T4" fmla="*/ 512 w 32"/>
                  <a:gd name="T5" fmla="*/ 768 h 12"/>
                  <a:gd name="T6" fmla="*/ 0 w 32"/>
                  <a:gd name="T7" fmla="*/ 384 h 12"/>
                  <a:gd name="T8" fmla="*/ 0 w 32"/>
                  <a:gd name="T9" fmla="*/ 384 h 12"/>
                  <a:gd name="T10" fmla="*/ 512 w 32"/>
                  <a:gd name="T11" fmla="*/ 0 h 12"/>
                  <a:gd name="T12" fmla="*/ 1536 w 32"/>
                  <a:gd name="T13" fmla="*/ 0 h 12"/>
                  <a:gd name="T14" fmla="*/ 2048 w 3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12"/>
                  <a:gd name="T26" fmla="*/ 32 w 3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12">
                    <a:moveTo>
                      <a:pt x="32" y="6"/>
                    </a:moveTo>
                    <a:cubicBezTo>
                      <a:pt x="32" y="9"/>
                      <a:pt x="28" y="12"/>
                      <a:pt x="24" y="12"/>
                    </a:cubicBezTo>
                    <a:cubicBezTo>
                      <a:pt x="8" y="12"/>
                      <a:pt x="8" y="12"/>
                      <a:pt x="8" y="12"/>
                    </a:cubicBezTo>
                    <a:cubicBezTo>
                      <a:pt x="4" y="12"/>
                      <a:pt x="0" y="9"/>
                      <a:pt x="0" y="6"/>
                    </a:cubicBezTo>
                    <a:cubicBezTo>
                      <a:pt x="0" y="6"/>
                      <a:pt x="0" y="6"/>
                      <a:pt x="0" y="6"/>
                    </a:cubicBezTo>
                    <a:cubicBezTo>
                      <a:pt x="0" y="3"/>
                      <a:pt x="4" y="0"/>
                      <a:pt x="8" y="0"/>
                    </a:cubicBezTo>
                    <a:cubicBezTo>
                      <a:pt x="24" y="0"/>
                      <a:pt x="24" y="0"/>
                      <a:pt x="24" y="0"/>
                    </a:cubicBezTo>
                    <a:cubicBezTo>
                      <a:pt x="28" y="0"/>
                      <a:pt x="32" y="3"/>
                      <a:pt x="32" y="6"/>
                    </a:cubicBezTo>
                    <a:close/>
                  </a:path>
                </a:pathLst>
              </a:custGeom>
              <a:solidFill>
                <a:schemeClr val="bg1"/>
              </a:solidFill>
              <a:ln w="9525">
                <a:noFill/>
                <a:round/>
                <a:headEnd/>
                <a:tailEnd/>
              </a:ln>
            </p:spPr>
            <p:txBody>
              <a:bodyPr/>
              <a:lstStyle/>
              <a:p>
                <a:endParaRPr lang="zh-CN" altLang="en-US"/>
              </a:p>
            </p:txBody>
          </p:sp>
          <p:sp>
            <p:nvSpPr>
              <p:cNvPr id="14" name="Freeform 73">
                <a:extLst>
                  <a:ext uri="{FF2B5EF4-FFF2-40B4-BE49-F238E27FC236}">
                    <a16:creationId xmlns:a16="http://schemas.microsoft.com/office/drawing/2014/main" id="{DC9DB4DA-7C4A-443D-ACC7-F769C461FAB8}"/>
                  </a:ext>
                </a:extLst>
              </p:cNvPr>
              <p:cNvSpPr>
                <a:spLocks/>
              </p:cNvSpPr>
              <p:nvPr/>
            </p:nvSpPr>
            <p:spPr bwMode="auto">
              <a:xfrm>
                <a:off x="1543"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bg1"/>
              </a:solidFill>
              <a:ln w="9525">
                <a:noFill/>
                <a:round/>
                <a:headEnd/>
                <a:tailEnd/>
              </a:ln>
            </p:spPr>
            <p:txBody>
              <a:bodyPr/>
              <a:lstStyle/>
              <a:p>
                <a:endParaRPr lang="zh-CN" altLang="en-US"/>
              </a:p>
            </p:txBody>
          </p:sp>
          <p:sp>
            <p:nvSpPr>
              <p:cNvPr id="15" name="Freeform 74">
                <a:extLst>
                  <a:ext uri="{FF2B5EF4-FFF2-40B4-BE49-F238E27FC236}">
                    <a16:creationId xmlns:a16="http://schemas.microsoft.com/office/drawing/2014/main" id="{D8DB0265-CAE3-4EBC-9C9A-6C20E2431662}"/>
                  </a:ext>
                </a:extLst>
              </p:cNvPr>
              <p:cNvSpPr>
                <a:spLocks/>
              </p:cNvSpPr>
              <p:nvPr/>
            </p:nvSpPr>
            <p:spPr bwMode="auto">
              <a:xfrm>
                <a:off x="1573" y="2403"/>
                <a:ext cx="96" cy="112"/>
              </a:xfrm>
              <a:custGeom>
                <a:avLst/>
                <a:gdLst>
                  <a:gd name="T0" fmla="*/ 2048 w 48"/>
                  <a:gd name="T1" fmla="*/ 1280 h 56"/>
                  <a:gd name="T2" fmla="*/ 1024 w 48"/>
                  <a:gd name="T3" fmla="*/ 1280 h 56"/>
                  <a:gd name="T4" fmla="*/ 0 w 48"/>
                  <a:gd name="T5" fmla="*/ 3584 h 56"/>
                  <a:gd name="T6" fmla="*/ 3072 w 48"/>
                  <a:gd name="T7" fmla="*/ 3584 h 56"/>
                  <a:gd name="T8" fmla="*/ 2048 w 48"/>
                  <a:gd name="T9" fmla="*/ 1280 h 56"/>
                  <a:gd name="T10" fmla="*/ 0 60000 65536"/>
                  <a:gd name="T11" fmla="*/ 0 60000 65536"/>
                  <a:gd name="T12" fmla="*/ 0 60000 65536"/>
                  <a:gd name="T13" fmla="*/ 0 60000 65536"/>
                  <a:gd name="T14" fmla="*/ 0 60000 65536"/>
                  <a:gd name="T15" fmla="*/ 0 w 48"/>
                  <a:gd name="T16" fmla="*/ 0 h 56"/>
                  <a:gd name="T17" fmla="*/ 48 w 48"/>
                  <a:gd name="T18" fmla="*/ 56 h 56"/>
                </a:gdLst>
                <a:ahLst/>
                <a:cxnLst>
                  <a:cxn ang="T10">
                    <a:pos x="T0" y="T1"/>
                  </a:cxn>
                  <a:cxn ang="T11">
                    <a:pos x="T2" y="T3"/>
                  </a:cxn>
                  <a:cxn ang="T12">
                    <a:pos x="T4" y="T5"/>
                  </a:cxn>
                  <a:cxn ang="T13">
                    <a:pos x="T6" y="T7"/>
                  </a:cxn>
                  <a:cxn ang="T14">
                    <a:pos x="T8" y="T9"/>
                  </a:cxn>
                </a:cxnLst>
                <a:rect l="T15" t="T16" r="T17" b="T18"/>
                <a:pathLst>
                  <a:path w="48" h="56">
                    <a:moveTo>
                      <a:pt x="32" y="20"/>
                    </a:moveTo>
                    <a:cubicBezTo>
                      <a:pt x="32" y="0"/>
                      <a:pt x="16" y="0"/>
                      <a:pt x="16" y="20"/>
                    </a:cubicBezTo>
                    <a:cubicBezTo>
                      <a:pt x="16" y="48"/>
                      <a:pt x="0" y="48"/>
                      <a:pt x="0" y="56"/>
                    </a:cubicBezTo>
                    <a:cubicBezTo>
                      <a:pt x="48" y="56"/>
                      <a:pt x="48" y="56"/>
                      <a:pt x="48" y="56"/>
                    </a:cubicBezTo>
                    <a:cubicBezTo>
                      <a:pt x="48" y="48"/>
                      <a:pt x="32" y="48"/>
                      <a:pt x="32" y="20"/>
                    </a:cubicBezTo>
                    <a:close/>
                  </a:path>
                </a:pathLst>
              </a:custGeom>
              <a:solidFill>
                <a:schemeClr val="bg1"/>
              </a:solidFill>
              <a:ln w="9525">
                <a:noFill/>
                <a:round/>
                <a:headEnd/>
                <a:tailEnd/>
              </a:ln>
            </p:spPr>
            <p:txBody>
              <a:bodyPr/>
              <a:lstStyle/>
              <a:p>
                <a:endParaRPr lang="zh-CN" altLang="en-US"/>
              </a:p>
            </p:txBody>
          </p:sp>
          <p:sp>
            <p:nvSpPr>
              <p:cNvPr id="16" name="Freeform 79">
                <a:extLst>
                  <a:ext uri="{FF2B5EF4-FFF2-40B4-BE49-F238E27FC236}">
                    <a16:creationId xmlns:a16="http://schemas.microsoft.com/office/drawing/2014/main" id="{D714E2E9-0300-4311-AF30-C7D4B6A457C2}"/>
                  </a:ext>
                </a:extLst>
              </p:cNvPr>
              <p:cNvSpPr>
                <a:spLocks/>
              </p:cNvSpPr>
              <p:nvPr/>
            </p:nvSpPr>
            <p:spPr bwMode="auto">
              <a:xfrm>
                <a:off x="1573" y="2379"/>
                <a:ext cx="96" cy="56"/>
              </a:xfrm>
              <a:custGeom>
                <a:avLst/>
                <a:gdLst>
                  <a:gd name="T0" fmla="*/ 2816 w 48"/>
                  <a:gd name="T1" fmla="*/ 0 h 28"/>
                  <a:gd name="T2" fmla="*/ 2560 w 48"/>
                  <a:gd name="T3" fmla="*/ 0 h 28"/>
                  <a:gd name="T4" fmla="*/ 2560 w 48"/>
                  <a:gd name="T5" fmla="*/ 512 h 28"/>
                  <a:gd name="T6" fmla="*/ 2304 w 48"/>
                  <a:gd name="T7" fmla="*/ 768 h 28"/>
                  <a:gd name="T8" fmla="*/ 2048 w 48"/>
                  <a:gd name="T9" fmla="*/ 512 h 28"/>
                  <a:gd name="T10" fmla="*/ 2048 w 48"/>
                  <a:gd name="T11" fmla="*/ 0 h 28"/>
                  <a:gd name="T12" fmla="*/ 1024 w 48"/>
                  <a:gd name="T13" fmla="*/ 0 h 28"/>
                  <a:gd name="T14" fmla="*/ 1024 w 48"/>
                  <a:gd name="T15" fmla="*/ 512 h 28"/>
                  <a:gd name="T16" fmla="*/ 768 w 48"/>
                  <a:gd name="T17" fmla="*/ 768 h 28"/>
                  <a:gd name="T18" fmla="*/ 512 w 48"/>
                  <a:gd name="T19" fmla="*/ 512 h 28"/>
                  <a:gd name="T20" fmla="*/ 512 w 48"/>
                  <a:gd name="T21" fmla="*/ 0 h 28"/>
                  <a:gd name="T22" fmla="*/ 256 w 48"/>
                  <a:gd name="T23" fmla="*/ 0 h 28"/>
                  <a:gd name="T24" fmla="*/ 0 w 48"/>
                  <a:gd name="T25" fmla="*/ 256 h 28"/>
                  <a:gd name="T26" fmla="*/ 0 w 48"/>
                  <a:gd name="T27" fmla="*/ 1536 h 28"/>
                  <a:gd name="T28" fmla="*/ 256 w 48"/>
                  <a:gd name="T29" fmla="*/ 1792 h 28"/>
                  <a:gd name="T30" fmla="*/ 2816 w 48"/>
                  <a:gd name="T31" fmla="*/ 1792 h 28"/>
                  <a:gd name="T32" fmla="*/ 3072 w 48"/>
                  <a:gd name="T33" fmla="*/ 1536 h 28"/>
                  <a:gd name="T34" fmla="*/ 3072 w 48"/>
                  <a:gd name="T35" fmla="*/ 256 h 28"/>
                  <a:gd name="T36" fmla="*/ 2816 w 48"/>
                  <a:gd name="T37" fmla="*/ 0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8"/>
                  <a:gd name="T58" fmla="*/ 0 h 28"/>
                  <a:gd name="T59" fmla="*/ 48 w 48"/>
                  <a:gd name="T60" fmla="*/ 28 h 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8" h="28">
                    <a:moveTo>
                      <a:pt x="44" y="0"/>
                    </a:moveTo>
                    <a:cubicBezTo>
                      <a:pt x="40" y="0"/>
                      <a:pt x="40" y="0"/>
                      <a:pt x="40" y="0"/>
                    </a:cubicBezTo>
                    <a:cubicBezTo>
                      <a:pt x="40" y="8"/>
                      <a:pt x="40" y="8"/>
                      <a:pt x="40" y="8"/>
                    </a:cubicBezTo>
                    <a:cubicBezTo>
                      <a:pt x="40" y="8"/>
                      <a:pt x="40" y="12"/>
                      <a:pt x="36" y="12"/>
                    </a:cubicBezTo>
                    <a:cubicBezTo>
                      <a:pt x="32" y="12"/>
                      <a:pt x="32" y="8"/>
                      <a:pt x="32" y="8"/>
                    </a:cubicBezTo>
                    <a:cubicBezTo>
                      <a:pt x="32" y="0"/>
                      <a:pt x="32" y="0"/>
                      <a:pt x="32" y="0"/>
                    </a:cubicBezTo>
                    <a:cubicBezTo>
                      <a:pt x="16" y="0"/>
                      <a:pt x="16" y="0"/>
                      <a:pt x="16" y="0"/>
                    </a:cubicBezTo>
                    <a:cubicBezTo>
                      <a:pt x="16" y="8"/>
                      <a:pt x="16" y="8"/>
                      <a:pt x="16" y="8"/>
                    </a:cubicBezTo>
                    <a:cubicBezTo>
                      <a:pt x="16" y="8"/>
                      <a:pt x="16" y="12"/>
                      <a:pt x="12" y="12"/>
                    </a:cubicBezTo>
                    <a:cubicBezTo>
                      <a:pt x="8" y="12"/>
                      <a:pt x="8" y="8"/>
                      <a:pt x="8" y="8"/>
                    </a:cubicBezTo>
                    <a:cubicBezTo>
                      <a:pt x="8" y="0"/>
                      <a:pt x="8" y="0"/>
                      <a:pt x="8" y="0"/>
                    </a:cubicBezTo>
                    <a:cubicBezTo>
                      <a:pt x="4" y="0"/>
                      <a:pt x="4" y="0"/>
                      <a:pt x="4" y="0"/>
                    </a:cubicBezTo>
                    <a:cubicBezTo>
                      <a:pt x="2" y="0"/>
                      <a:pt x="0" y="2"/>
                      <a:pt x="0" y="4"/>
                    </a:cubicBezTo>
                    <a:cubicBezTo>
                      <a:pt x="0" y="24"/>
                      <a:pt x="0" y="24"/>
                      <a:pt x="0" y="24"/>
                    </a:cubicBezTo>
                    <a:cubicBezTo>
                      <a:pt x="0" y="26"/>
                      <a:pt x="2" y="28"/>
                      <a:pt x="4" y="28"/>
                    </a:cubicBezTo>
                    <a:cubicBezTo>
                      <a:pt x="44" y="28"/>
                      <a:pt x="44" y="28"/>
                      <a:pt x="44" y="28"/>
                    </a:cubicBezTo>
                    <a:cubicBezTo>
                      <a:pt x="46" y="28"/>
                      <a:pt x="48" y="26"/>
                      <a:pt x="48" y="24"/>
                    </a:cubicBezTo>
                    <a:cubicBezTo>
                      <a:pt x="48" y="4"/>
                      <a:pt x="48" y="4"/>
                      <a:pt x="48" y="4"/>
                    </a:cubicBezTo>
                    <a:cubicBezTo>
                      <a:pt x="48" y="2"/>
                      <a:pt x="46" y="0"/>
                      <a:pt x="44" y="0"/>
                    </a:cubicBezTo>
                    <a:close/>
                  </a:path>
                </a:pathLst>
              </a:custGeom>
              <a:solidFill>
                <a:schemeClr val="bg1"/>
              </a:solidFill>
              <a:ln w="9525">
                <a:noFill/>
                <a:round/>
                <a:headEnd/>
                <a:tailEnd/>
              </a:ln>
            </p:spPr>
            <p:txBody>
              <a:bodyPr/>
              <a:lstStyle/>
              <a:p>
                <a:endParaRPr lang="zh-CN" altLang="en-US"/>
              </a:p>
            </p:txBody>
          </p:sp>
        </p:grpSp>
      </p:grpSp>
      <p:grpSp>
        <p:nvGrpSpPr>
          <p:cNvPr id="17" name="组合 16">
            <a:extLst>
              <a:ext uri="{FF2B5EF4-FFF2-40B4-BE49-F238E27FC236}">
                <a16:creationId xmlns:a16="http://schemas.microsoft.com/office/drawing/2014/main" id="{DD714B58-9442-4FE0-8F81-D1837AF23C43}"/>
              </a:ext>
            </a:extLst>
          </p:cNvPr>
          <p:cNvGrpSpPr>
            <a:grpSpLocks/>
          </p:cNvGrpSpPr>
          <p:nvPr/>
        </p:nvGrpSpPr>
        <p:grpSpPr bwMode="auto">
          <a:xfrm>
            <a:off x="1092862" y="3364064"/>
            <a:ext cx="538163" cy="538162"/>
            <a:chOff x="4870151" y="3699804"/>
            <a:chExt cx="538709" cy="538709"/>
          </a:xfrm>
        </p:grpSpPr>
        <p:sp>
          <p:nvSpPr>
            <p:cNvPr id="18" name="矩形 17">
              <a:extLst>
                <a:ext uri="{FF2B5EF4-FFF2-40B4-BE49-F238E27FC236}">
                  <a16:creationId xmlns:a16="http://schemas.microsoft.com/office/drawing/2014/main" id="{5D0F5388-6BC0-457C-A2F7-52C95BBAE9AA}"/>
                </a:ext>
              </a:extLst>
            </p:cNvPr>
            <p:cNvSpPr/>
            <p:nvPr/>
          </p:nvSpPr>
          <p:spPr>
            <a:xfrm>
              <a:off x="4870151" y="3699804"/>
              <a:ext cx="538709" cy="53870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19" name="Group 102">
              <a:extLst>
                <a:ext uri="{FF2B5EF4-FFF2-40B4-BE49-F238E27FC236}">
                  <a16:creationId xmlns:a16="http://schemas.microsoft.com/office/drawing/2014/main" id="{16CE690D-3CBF-4F6E-B299-80BC1786AB8E}"/>
                </a:ext>
              </a:extLst>
            </p:cNvPr>
            <p:cNvGrpSpPr>
              <a:grpSpLocks/>
            </p:cNvGrpSpPr>
            <p:nvPr/>
          </p:nvGrpSpPr>
          <p:grpSpPr bwMode="auto">
            <a:xfrm>
              <a:off x="5004897" y="3774127"/>
              <a:ext cx="288925" cy="381000"/>
              <a:chOff x="1911" y="2365"/>
              <a:chExt cx="156" cy="206"/>
            </a:xfrm>
          </p:grpSpPr>
          <p:sp>
            <p:nvSpPr>
              <p:cNvPr id="20" name="Freeform 75">
                <a:extLst>
                  <a:ext uri="{FF2B5EF4-FFF2-40B4-BE49-F238E27FC236}">
                    <a16:creationId xmlns:a16="http://schemas.microsoft.com/office/drawing/2014/main" id="{4EC1ECCF-498D-4E23-99A7-21A152D9A334}"/>
                  </a:ext>
                </a:extLst>
              </p:cNvPr>
              <p:cNvSpPr>
                <a:spLocks/>
              </p:cNvSpPr>
              <p:nvPr/>
            </p:nvSpPr>
            <p:spPr bwMode="auto">
              <a:xfrm>
                <a:off x="1917"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tx1"/>
              </a:solidFill>
              <a:ln w="9525">
                <a:noFill/>
                <a:round/>
                <a:headEnd/>
                <a:tailEnd/>
              </a:ln>
            </p:spPr>
            <p:txBody>
              <a:bodyPr/>
              <a:lstStyle/>
              <a:p>
                <a:endParaRPr lang="zh-CN" altLang="en-US"/>
              </a:p>
            </p:txBody>
          </p:sp>
          <p:sp>
            <p:nvSpPr>
              <p:cNvPr id="21" name="Freeform 76">
                <a:extLst>
                  <a:ext uri="{FF2B5EF4-FFF2-40B4-BE49-F238E27FC236}">
                    <a16:creationId xmlns:a16="http://schemas.microsoft.com/office/drawing/2014/main" id="{5BB1D51E-509E-4238-830A-3E55F3D9B76F}"/>
                  </a:ext>
                </a:extLst>
              </p:cNvPr>
              <p:cNvSpPr>
                <a:spLocks/>
              </p:cNvSpPr>
              <p:nvPr/>
            </p:nvSpPr>
            <p:spPr bwMode="auto">
              <a:xfrm>
                <a:off x="1911"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tx1"/>
              </a:solidFill>
              <a:ln w="9525">
                <a:noFill/>
                <a:round/>
                <a:headEnd/>
                <a:tailEnd/>
              </a:ln>
            </p:spPr>
            <p:txBody>
              <a:bodyPr/>
              <a:lstStyle/>
              <a:p>
                <a:endParaRPr lang="zh-CN" altLang="en-US"/>
              </a:p>
            </p:txBody>
          </p:sp>
          <p:sp>
            <p:nvSpPr>
              <p:cNvPr id="22" name="Freeform 77">
                <a:extLst>
                  <a:ext uri="{FF2B5EF4-FFF2-40B4-BE49-F238E27FC236}">
                    <a16:creationId xmlns:a16="http://schemas.microsoft.com/office/drawing/2014/main" id="{92279309-1426-4CA2-AF4B-482A35B91C99}"/>
                  </a:ext>
                </a:extLst>
              </p:cNvPr>
              <p:cNvSpPr>
                <a:spLocks/>
              </p:cNvSpPr>
              <p:nvPr/>
            </p:nvSpPr>
            <p:spPr bwMode="auto">
              <a:xfrm>
                <a:off x="1941" y="2403"/>
                <a:ext cx="96" cy="120"/>
              </a:xfrm>
              <a:custGeom>
                <a:avLst/>
                <a:gdLst>
                  <a:gd name="T0" fmla="*/ 2048 w 48"/>
                  <a:gd name="T1" fmla="*/ 1280 h 60"/>
                  <a:gd name="T2" fmla="*/ 1024 w 48"/>
                  <a:gd name="T3" fmla="*/ 1280 h 60"/>
                  <a:gd name="T4" fmla="*/ 0 w 48"/>
                  <a:gd name="T5" fmla="*/ 3584 h 60"/>
                  <a:gd name="T6" fmla="*/ 1536 w 48"/>
                  <a:gd name="T7" fmla="*/ 3840 h 60"/>
                  <a:gd name="T8" fmla="*/ 3072 w 48"/>
                  <a:gd name="T9" fmla="*/ 3584 h 60"/>
                  <a:gd name="T10" fmla="*/ 2048 w 48"/>
                  <a:gd name="T11" fmla="*/ 1280 h 60"/>
                  <a:gd name="T12" fmla="*/ 0 60000 65536"/>
                  <a:gd name="T13" fmla="*/ 0 60000 65536"/>
                  <a:gd name="T14" fmla="*/ 0 60000 65536"/>
                  <a:gd name="T15" fmla="*/ 0 60000 65536"/>
                  <a:gd name="T16" fmla="*/ 0 60000 65536"/>
                  <a:gd name="T17" fmla="*/ 0 60000 65536"/>
                  <a:gd name="T18" fmla="*/ 0 w 48"/>
                  <a:gd name="T19" fmla="*/ 0 h 60"/>
                  <a:gd name="T20" fmla="*/ 48 w 48"/>
                  <a:gd name="T21" fmla="*/ 60 h 60"/>
                </a:gdLst>
                <a:ahLst/>
                <a:cxnLst>
                  <a:cxn ang="T12">
                    <a:pos x="T0" y="T1"/>
                  </a:cxn>
                  <a:cxn ang="T13">
                    <a:pos x="T2" y="T3"/>
                  </a:cxn>
                  <a:cxn ang="T14">
                    <a:pos x="T4" y="T5"/>
                  </a:cxn>
                  <a:cxn ang="T15">
                    <a:pos x="T6" y="T7"/>
                  </a:cxn>
                  <a:cxn ang="T16">
                    <a:pos x="T8" y="T9"/>
                  </a:cxn>
                  <a:cxn ang="T17">
                    <a:pos x="T10" y="T11"/>
                  </a:cxn>
                </a:cxnLst>
                <a:rect l="T18" t="T19" r="T20" b="T21"/>
                <a:pathLst>
                  <a:path w="48" h="60">
                    <a:moveTo>
                      <a:pt x="32" y="20"/>
                    </a:moveTo>
                    <a:cubicBezTo>
                      <a:pt x="32" y="0"/>
                      <a:pt x="16" y="0"/>
                      <a:pt x="16" y="20"/>
                    </a:cubicBezTo>
                    <a:cubicBezTo>
                      <a:pt x="16" y="48"/>
                      <a:pt x="0" y="48"/>
                      <a:pt x="0" y="56"/>
                    </a:cubicBezTo>
                    <a:cubicBezTo>
                      <a:pt x="24" y="60"/>
                      <a:pt x="24" y="60"/>
                      <a:pt x="24" y="60"/>
                    </a:cubicBezTo>
                    <a:cubicBezTo>
                      <a:pt x="48" y="56"/>
                      <a:pt x="48" y="56"/>
                      <a:pt x="48" y="56"/>
                    </a:cubicBezTo>
                    <a:cubicBezTo>
                      <a:pt x="48" y="48"/>
                      <a:pt x="32" y="48"/>
                      <a:pt x="32" y="20"/>
                    </a:cubicBezTo>
                    <a:close/>
                  </a:path>
                </a:pathLst>
              </a:custGeom>
              <a:solidFill>
                <a:schemeClr val="tx1"/>
              </a:solidFill>
              <a:ln w="9525">
                <a:noFill/>
                <a:round/>
                <a:headEnd/>
                <a:tailEnd/>
              </a:ln>
            </p:spPr>
            <p:txBody>
              <a:bodyPr/>
              <a:lstStyle/>
              <a:p>
                <a:endParaRPr lang="zh-CN" altLang="en-US"/>
              </a:p>
            </p:txBody>
          </p:sp>
          <p:sp>
            <p:nvSpPr>
              <p:cNvPr id="23" name="Freeform 80">
                <a:extLst>
                  <a:ext uri="{FF2B5EF4-FFF2-40B4-BE49-F238E27FC236}">
                    <a16:creationId xmlns:a16="http://schemas.microsoft.com/office/drawing/2014/main" id="{E22AAC5C-7B72-47EA-83EE-86E34F64A8F2}"/>
                  </a:ext>
                </a:extLst>
              </p:cNvPr>
              <p:cNvSpPr>
                <a:spLocks/>
              </p:cNvSpPr>
              <p:nvPr/>
            </p:nvSpPr>
            <p:spPr bwMode="auto">
              <a:xfrm>
                <a:off x="1935" y="2455"/>
                <a:ext cx="108" cy="42"/>
              </a:xfrm>
              <a:custGeom>
                <a:avLst/>
                <a:gdLst>
                  <a:gd name="T0" fmla="*/ 3008 w 54"/>
                  <a:gd name="T1" fmla="*/ 1280 h 21"/>
                  <a:gd name="T2" fmla="*/ 2880 w 54"/>
                  <a:gd name="T3" fmla="*/ 1280 h 21"/>
                  <a:gd name="T4" fmla="*/ 1728 w 54"/>
                  <a:gd name="T5" fmla="*/ 768 h 21"/>
                  <a:gd name="T6" fmla="*/ 576 w 54"/>
                  <a:gd name="T7" fmla="*/ 1280 h 21"/>
                  <a:gd name="T8" fmla="*/ 64 w 54"/>
                  <a:gd name="T9" fmla="*/ 1024 h 21"/>
                  <a:gd name="T10" fmla="*/ 320 w 54"/>
                  <a:gd name="T11" fmla="*/ 512 h 21"/>
                  <a:gd name="T12" fmla="*/ 1600 w 54"/>
                  <a:gd name="T13" fmla="*/ 0 h 21"/>
                  <a:gd name="T14" fmla="*/ 1856 w 54"/>
                  <a:gd name="T15" fmla="*/ 0 h 21"/>
                  <a:gd name="T16" fmla="*/ 3136 w 54"/>
                  <a:gd name="T17" fmla="*/ 512 h 21"/>
                  <a:gd name="T18" fmla="*/ 3392 w 54"/>
                  <a:gd name="T19" fmla="*/ 1024 h 21"/>
                  <a:gd name="T20" fmla="*/ 3008 w 54"/>
                  <a:gd name="T21" fmla="*/ 1280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4"/>
                  <a:gd name="T34" fmla="*/ 0 h 21"/>
                  <a:gd name="T35" fmla="*/ 54 w 54"/>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4" h="21">
                    <a:moveTo>
                      <a:pt x="47" y="20"/>
                    </a:moveTo>
                    <a:cubicBezTo>
                      <a:pt x="46" y="20"/>
                      <a:pt x="46" y="20"/>
                      <a:pt x="45" y="20"/>
                    </a:cubicBezTo>
                    <a:cubicBezTo>
                      <a:pt x="27" y="12"/>
                      <a:pt x="27" y="12"/>
                      <a:pt x="27" y="12"/>
                    </a:cubicBezTo>
                    <a:cubicBezTo>
                      <a:pt x="9" y="20"/>
                      <a:pt x="9" y="20"/>
                      <a:pt x="9" y="20"/>
                    </a:cubicBezTo>
                    <a:cubicBezTo>
                      <a:pt x="6" y="21"/>
                      <a:pt x="3" y="19"/>
                      <a:pt x="1" y="16"/>
                    </a:cubicBezTo>
                    <a:cubicBezTo>
                      <a:pt x="0" y="13"/>
                      <a:pt x="2" y="10"/>
                      <a:pt x="5" y="8"/>
                    </a:cubicBezTo>
                    <a:cubicBezTo>
                      <a:pt x="25" y="0"/>
                      <a:pt x="25" y="0"/>
                      <a:pt x="25" y="0"/>
                    </a:cubicBezTo>
                    <a:cubicBezTo>
                      <a:pt x="26" y="0"/>
                      <a:pt x="28" y="0"/>
                      <a:pt x="29" y="0"/>
                    </a:cubicBezTo>
                    <a:cubicBezTo>
                      <a:pt x="49" y="8"/>
                      <a:pt x="49" y="8"/>
                      <a:pt x="49" y="8"/>
                    </a:cubicBezTo>
                    <a:cubicBezTo>
                      <a:pt x="52" y="10"/>
                      <a:pt x="54" y="13"/>
                      <a:pt x="53" y="16"/>
                    </a:cubicBezTo>
                    <a:cubicBezTo>
                      <a:pt x="52" y="19"/>
                      <a:pt x="49" y="20"/>
                      <a:pt x="47" y="20"/>
                    </a:cubicBezTo>
                    <a:close/>
                  </a:path>
                </a:pathLst>
              </a:custGeom>
              <a:solidFill>
                <a:schemeClr val="tx1"/>
              </a:solidFill>
              <a:ln w="9525">
                <a:noFill/>
                <a:round/>
                <a:headEnd/>
                <a:tailEnd/>
              </a:ln>
            </p:spPr>
            <p:txBody>
              <a:bodyPr/>
              <a:lstStyle/>
              <a:p>
                <a:endParaRPr lang="zh-CN" altLang="en-US"/>
              </a:p>
            </p:txBody>
          </p:sp>
          <p:sp>
            <p:nvSpPr>
              <p:cNvPr id="24" name="Freeform 81">
                <a:extLst>
                  <a:ext uri="{FF2B5EF4-FFF2-40B4-BE49-F238E27FC236}">
                    <a16:creationId xmlns:a16="http://schemas.microsoft.com/office/drawing/2014/main" id="{8193CD94-E0C9-4D47-85AC-E35BC7F8AD3C}"/>
                  </a:ext>
                </a:extLst>
              </p:cNvPr>
              <p:cNvSpPr>
                <a:spLocks/>
              </p:cNvSpPr>
              <p:nvPr/>
            </p:nvSpPr>
            <p:spPr bwMode="auto">
              <a:xfrm>
                <a:off x="1951" y="2381"/>
                <a:ext cx="76" cy="92"/>
              </a:xfrm>
              <a:custGeom>
                <a:avLst/>
                <a:gdLst>
                  <a:gd name="T0" fmla="*/ 2432 w 38"/>
                  <a:gd name="T1" fmla="*/ 1728 h 46"/>
                  <a:gd name="T2" fmla="*/ 1216 w 38"/>
                  <a:gd name="T3" fmla="*/ 2944 h 46"/>
                  <a:gd name="T4" fmla="*/ 0 w 38"/>
                  <a:gd name="T5" fmla="*/ 1728 h 46"/>
                  <a:gd name="T6" fmla="*/ 1216 w 38"/>
                  <a:gd name="T7" fmla="*/ 0 h 46"/>
                  <a:gd name="T8" fmla="*/ 2432 w 38"/>
                  <a:gd name="T9" fmla="*/ 1728 h 46"/>
                  <a:gd name="T10" fmla="*/ 0 60000 65536"/>
                  <a:gd name="T11" fmla="*/ 0 60000 65536"/>
                  <a:gd name="T12" fmla="*/ 0 60000 65536"/>
                  <a:gd name="T13" fmla="*/ 0 60000 65536"/>
                  <a:gd name="T14" fmla="*/ 0 60000 65536"/>
                  <a:gd name="T15" fmla="*/ 0 w 38"/>
                  <a:gd name="T16" fmla="*/ 0 h 46"/>
                  <a:gd name="T17" fmla="*/ 38 w 38"/>
                  <a:gd name="T18" fmla="*/ 46 h 46"/>
                </a:gdLst>
                <a:ahLst/>
                <a:cxnLst>
                  <a:cxn ang="T10">
                    <a:pos x="T0" y="T1"/>
                  </a:cxn>
                  <a:cxn ang="T11">
                    <a:pos x="T2" y="T3"/>
                  </a:cxn>
                  <a:cxn ang="T12">
                    <a:pos x="T4" y="T5"/>
                  </a:cxn>
                  <a:cxn ang="T13">
                    <a:pos x="T6" y="T7"/>
                  </a:cxn>
                  <a:cxn ang="T14">
                    <a:pos x="T8" y="T9"/>
                  </a:cxn>
                </a:cxnLst>
                <a:rect l="T15" t="T16" r="T17" b="T18"/>
                <a:pathLst>
                  <a:path w="38" h="46">
                    <a:moveTo>
                      <a:pt x="38" y="27"/>
                    </a:moveTo>
                    <a:cubicBezTo>
                      <a:pt x="38" y="41"/>
                      <a:pt x="27" y="46"/>
                      <a:pt x="19" y="46"/>
                    </a:cubicBezTo>
                    <a:cubicBezTo>
                      <a:pt x="11" y="46"/>
                      <a:pt x="0" y="41"/>
                      <a:pt x="0" y="27"/>
                    </a:cubicBezTo>
                    <a:cubicBezTo>
                      <a:pt x="0" y="19"/>
                      <a:pt x="19" y="0"/>
                      <a:pt x="19" y="0"/>
                    </a:cubicBezTo>
                    <a:cubicBezTo>
                      <a:pt x="19" y="0"/>
                      <a:pt x="38" y="19"/>
                      <a:pt x="38" y="27"/>
                    </a:cubicBezTo>
                    <a:close/>
                  </a:path>
                </a:pathLst>
              </a:custGeom>
              <a:solidFill>
                <a:schemeClr val="tx1"/>
              </a:solidFill>
              <a:ln w="9525">
                <a:noFill/>
                <a:round/>
                <a:headEnd/>
                <a:tailEnd/>
              </a:ln>
            </p:spPr>
            <p:txBody>
              <a:bodyPr/>
              <a:lstStyle/>
              <a:p>
                <a:endParaRPr lang="zh-CN" altLang="en-US"/>
              </a:p>
            </p:txBody>
          </p:sp>
          <p:sp>
            <p:nvSpPr>
              <p:cNvPr id="25" name="Oval 82">
                <a:extLst>
                  <a:ext uri="{FF2B5EF4-FFF2-40B4-BE49-F238E27FC236}">
                    <a16:creationId xmlns:a16="http://schemas.microsoft.com/office/drawing/2014/main" id="{265554E1-4C80-4492-B3D4-1E160EFDF535}"/>
                  </a:ext>
                </a:extLst>
              </p:cNvPr>
              <p:cNvSpPr>
                <a:spLocks noChangeArrowheads="1"/>
              </p:cNvSpPr>
              <p:nvPr/>
            </p:nvSpPr>
            <p:spPr bwMode="auto">
              <a:xfrm>
                <a:off x="1975" y="2365"/>
                <a:ext cx="28" cy="28"/>
              </a:xfrm>
              <a:prstGeom prst="ellipse">
                <a:avLst/>
              </a:prstGeom>
              <a:solidFill>
                <a:schemeClr val="tx1"/>
              </a:solidFill>
              <a:ln w="9525">
                <a:noFill/>
                <a:round/>
                <a:headEnd/>
                <a:tailEnd/>
              </a:ln>
            </p:spPr>
            <p:txBody>
              <a:bodyPr/>
              <a:lstStyle/>
              <a:p>
                <a:endParaRPr lang="zh-CN" altLang="en-US" sz="1900" b="1"/>
              </a:p>
            </p:txBody>
          </p:sp>
        </p:grpSp>
      </p:grpSp>
      <p:grpSp>
        <p:nvGrpSpPr>
          <p:cNvPr id="26" name="组合 25">
            <a:extLst>
              <a:ext uri="{FF2B5EF4-FFF2-40B4-BE49-F238E27FC236}">
                <a16:creationId xmlns:a16="http://schemas.microsoft.com/office/drawing/2014/main" id="{1CA96EFF-45A6-44BB-84FF-9D09FDEDBEA6}"/>
              </a:ext>
            </a:extLst>
          </p:cNvPr>
          <p:cNvGrpSpPr>
            <a:grpSpLocks/>
          </p:cNvGrpSpPr>
          <p:nvPr/>
        </p:nvGrpSpPr>
        <p:grpSpPr bwMode="auto">
          <a:xfrm>
            <a:off x="5943517" y="3682014"/>
            <a:ext cx="538162" cy="538162"/>
            <a:chOff x="8237295" y="3699804"/>
            <a:chExt cx="538709" cy="538709"/>
          </a:xfrm>
        </p:grpSpPr>
        <p:sp>
          <p:nvSpPr>
            <p:cNvPr id="27" name="矩形 26">
              <a:extLst>
                <a:ext uri="{FF2B5EF4-FFF2-40B4-BE49-F238E27FC236}">
                  <a16:creationId xmlns:a16="http://schemas.microsoft.com/office/drawing/2014/main" id="{D662AAA2-2186-4635-918C-D38312DBDF44}"/>
                </a:ext>
              </a:extLst>
            </p:cNvPr>
            <p:cNvSpPr/>
            <p:nvPr/>
          </p:nvSpPr>
          <p:spPr>
            <a:xfrm>
              <a:off x="8237295" y="3699804"/>
              <a:ext cx="538709" cy="538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28" name="Group 103">
              <a:extLst>
                <a:ext uri="{FF2B5EF4-FFF2-40B4-BE49-F238E27FC236}">
                  <a16:creationId xmlns:a16="http://schemas.microsoft.com/office/drawing/2014/main" id="{1CD70A42-CA6D-4DA9-AAC8-48BF58FE7078}"/>
                </a:ext>
              </a:extLst>
            </p:cNvPr>
            <p:cNvGrpSpPr>
              <a:grpSpLocks/>
            </p:cNvGrpSpPr>
            <p:nvPr/>
          </p:nvGrpSpPr>
          <p:grpSpPr bwMode="auto">
            <a:xfrm>
              <a:off x="8359717" y="3761181"/>
              <a:ext cx="288925" cy="381000"/>
              <a:chOff x="2279" y="2365"/>
              <a:chExt cx="156" cy="206"/>
            </a:xfrm>
          </p:grpSpPr>
          <p:sp>
            <p:nvSpPr>
              <p:cNvPr id="29" name="Freeform 72">
                <a:extLst>
                  <a:ext uri="{FF2B5EF4-FFF2-40B4-BE49-F238E27FC236}">
                    <a16:creationId xmlns:a16="http://schemas.microsoft.com/office/drawing/2014/main" id="{8068B9DD-1E6F-409A-9EB3-5FC3D8B61312}"/>
                  </a:ext>
                </a:extLst>
              </p:cNvPr>
              <p:cNvSpPr>
                <a:spLocks/>
              </p:cNvSpPr>
              <p:nvPr/>
            </p:nvSpPr>
            <p:spPr bwMode="auto">
              <a:xfrm>
                <a:off x="2309" y="2451"/>
                <a:ext cx="96" cy="24"/>
              </a:xfrm>
              <a:custGeom>
                <a:avLst/>
                <a:gdLst>
                  <a:gd name="T0" fmla="*/ 3072 w 48"/>
                  <a:gd name="T1" fmla="*/ 384 h 12"/>
                  <a:gd name="T2" fmla="*/ 2560 w 48"/>
                  <a:gd name="T3" fmla="*/ 768 h 12"/>
                  <a:gd name="T4" fmla="*/ 512 w 48"/>
                  <a:gd name="T5" fmla="*/ 768 h 12"/>
                  <a:gd name="T6" fmla="*/ 0 w 48"/>
                  <a:gd name="T7" fmla="*/ 384 h 12"/>
                  <a:gd name="T8" fmla="*/ 0 w 48"/>
                  <a:gd name="T9" fmla="*/ 384 h 12"/>
                  <a:gd name="T10" fmla="*/ 512 w 48"/>
                  <a:gd name="T11" fmla="*/ 0 h 12"/>
                  <a:gd name="T12" fmla="*/ 2560 w 48"/>
                  <a:gd name="T13" fmla="*/ 0 h 12"/>
                  <a:gd name="T14" fmla="*/ 3072 w 48"/>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48"/>
                  <a:gd name="T25" fmla="*/ 0 h 12"/>
                  <a:gd name="T26" fmla="*/ 48 w 48"/>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 h="12">
                    <a:moveTo>
                      <a:pt x="48" y="6"/>
                    </a:moveTo>
                    <a:cubicBezTo>
                      <a:pt x="48" y="9"/>
                      <a:pt x="44" y="12"/>
                      <a:pt x="40" y="12"/>
                    </a:cubicBezTo>
                    <a:cubicBezTo>
                      <a:pt x="8" y="12"/>
                      <a:pt x="8" y="12"/>
                      <a:pt x="8" y="12"/>
                    </a:cubicBezTo>
                    <a:cubicBezTo>
                      <a:pt x="4" y="12"/>
                      <a:pt x="0" y="9"/>
                      <a:pt x="0" y="6"/>
                    </a:cubicBezTo>
                    <a:cubicBezTo>
                      <a:pt x="0" y="6"/>
                      <a:pt x="0" y="6"/>
                      <a:pt x="0" y="6"/>
                    </a:cubicBezTo>
                    <a:cubicBezTo>
                      <a:pt x="0" y="3"/>
                      <a:pt x="4" y="0"/>
                      <a:pt x="8" y="0"/>
                    </a:cubicBezTo>
                    <a:cubicBezTo>
                      <a:pt x="40" y="0"/>
                      <a:pt x="40" y="0"/>
                      <a:pt x="40" y="0"/>
                    </a:cubicBezTo>
                    <a:cubicBezTo>
                      <a:pt x="44" y="0"/>
                      <a:pt x="48" y="3"/>
                      <a:pt x="48" y="6"/>
                    </a:cubicBezTo>
                    <a:close/>
                  </a:path>
                </a:pathLst>
              </a:custGeom>
              <a:solidFill>
                <a:schemeClr val="bg1"/>
              </a:solidFill>
              <a:ln w="9525">
                <a:noFill/>
                <a:round/>
                <a:headEnd/>
                <a:tailEnd/>
              </a:ln>
            </p:spPr>
            <p:txBody>
              <a:bodyPr/>
              <a:lstStyle/>
              <a:p>
                <a:endParaRPr lang="zh-CN" altLang="en-US"/>
              </a:p>
            </p:txBody>
          </p:sp>
          <p:sp>
            <p:nvSpPr>
              <p:cNvPr id="30" name="Oval 83">
                <a:extLst>
                  <a:ext uri="{FF2B5EF4-FFF2-40B4-BE49-F238E27FC236}">
                    <a16:creationId xmlns:a16="http://schemas.microsoft.com/office/drawing/2014/main" id="{3F95B718-3431-4ACF-AF5C-BD40754585D7}"/>
                  </a:ext>
                </a:extLst>
              </p:cNvPr>
              <p:cNvSpPr>
                <a:spLocks noChangeArrowheads="1"/>
              </p:cNvSpPr>
              <p:nvPr/>
            </p:nvSpPr>
            <p:spPr bwMode="auto">
              <a:xfrm>
                <a:off x="2343" y="2365"/>
                <a:ext cx="28" cy="28"/>
              </a:xfrm>
              <a:prstGeom prst="ellipse">
                <a:avLst/>
              </a:prstGeom>
              <a:solidFill>
                <a:schemeClr val="bg1"/>
              </a:solidFill>
              <a:ln w="9525">
                <a:noFill/>
                <a:round/>
                <a:headEnd/>
                <a:tailEnd/>
              </a:ln>
            </p:spPr>
            <p:txBody>
              <a:bodyPr/>
              <a:lstStyle/>
              <a:p>
                <a:endParaRPr lang="zh-CN" altLang="en-US" sz="1900" b="1"/>
              </a:p>
            </p:txBody>
          </p:sp>
          <p:sp>
            <p:nvSpPr>
              <p:cNvPr id="31" name="Oval 84">
                <a:extLst>
                  <a:ext uri="{FF2B5EF4-FFF2-40B4-BE49-F238E27FC236}">
                    <a16:creationId xmlns:a16="http://schemas.microsoft.com/office/drawing/2014/main" id="{7DBE4E0E-9268-410F-8CD4-8C65B0CC2CC4}"/>
                  </a:ext>
                </a:extLst>
              </p:cNvPr>
              <p:cNvSpPr>
                <a:spLocks noChangeArrowheads="1"/>
              </p:cNvSpPr>
              <p:nvPr/>
            </p:nvSpPr>
            <p:spPr bwMode="auto">
              <a:xfrm>
                <a:off x="2391" y="2381"/>
                <a:ext cx="28" cy="28"/>
              </a:xfrm>
              <a:prstGeom prst="ellipse">
                <a:avLst/>
              </a:prstGeom>
              <a:solidFill>
                <a:schemeClr val="bg1"/>
              </a:solidFill>
              <a:ln w="9525">
                <a:noFill/>
                <a:round/>
                <a:headEnd/>
                <a:tailEnd/>
              </a:ln>
            </p:spPr>
            <p:txBody>
              <a:bodyPr/>
              <a:lstStyle/>
              <a:p>
                <a:endParaRPr lang="zh-CN" altLang="en-US" sz="1900" b="1"/>
              </a:p>
            </p:txBody>
          </p:sp>
          <p:sp>
            <p:nvSpPr>
              <p:cNvPr id="32" name="Oval 85">
                <a:extLst>
                  <a:ext uri="{FF2B5EF4-FFF2-40B4-BE49-F238E27FC236}">
                    <a16:creationId xmlns:a16="http://schemas.microsoft.com/office/drawing/2014/main" id="{D19920C5-E027-4427-BCF8-5428B21F5BFB}"/>
                  </a:ext>
                </a:extLst>
              </p:cNvPr>
              <p:cNvSpPr>
                <a:spLocks noChangeArrowheads="1"/>
              </p:cNvSpPr>
              <p:nvPr/>
            </p:nvSpPr>
            <p:spPr bwMode="auto">
              <a:xfrm>
                <a:off x="2295" y="2381"/>
                <a:ext cx="28" cy="28"/>
              </a:xfrm>
              <a:prstGeom prst="ellipse">
                <a:avLst/>
              </a:prstGeom>
              <a:solidFill>
                <a:schemeClr val="bg1"/>
              </a:solidFill>
              <a:ln w="9525">
                <a:noFill/>
                <a:round/>
                <a:headEnd/>
                <a:tailEnd/>
              </a:ln>
            </p:spPr>
            <p:txBody>
              <a:bodyPr/>
              <a:lstStyle/>
              <a:p>
                <a:endParaRPr lang="zh-CN" altLang="en-US" sz="1900" b="1"/>
              </a:p>
            </p:txBody>
          </p:sp>
          <p:sp>
            <p:nvSpPr>
              <p:cNvPr id="33" name="Freeform 86">
                <a:extLst>
                  <a:ext uri="{FF2B5EF4-FFF2-40B4-BE49-F238E27FC236}">
                    <a16:creationId xmlns:a16="http://schemas.microsoft.com/office/drawing/2014/main" id="{AFA8F5E5-C221-4F12-B58A-909604DF48F8}"/>
                  </a:ext>
                </a:extLst>
              </p:cNvPr>
              <p:cNvSpPr>
                <a:spLocks/>
              </p:cNvSpPr>
              <p:nvPr/>
            </p:nvSpPr>
            <p:spPr bwMode="auto">
              <a:xfrm>
                <a:off x="2285"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bg1"/>
              </a:solidFill>
              <a:ln w="9525">
                <a:noFill/>
                <a:round/>
                <a:headEnd/>
                <a:tailEnd/>
              </a:ln>
            </p:spPr>
            <p:txBody>
              <a:bodyPr/>
              <a:lstStyle/>
              <a:p>
                <a:endParaRPr lang="zh-CN" altLang="en-US"/>
              </a:p>
            </p:txBody>
          </p:sp>
          <p:sp>
            <p:nvSpPr>
              <p:cNvPr id="34" name="Freeform 87">
                <a:extLst>
                  <a:ext uri="{FF2B5EF4-FFF2-40B4-BE49-F238E27FC236}">
                    <a16:creationId xmlns:a16="http://schemas.microsoft.com/office/drawing/2014/main" id="{836CA159-7A56-4817-8C1D-B56609FF39EC}"/>
                  </a:ext>
                </a:extLst>
              </p:cNvPr>
              <p:cNvSpPr>
                <a:spLocks/>
              </p:cNvSpPr>
              <p:nvPr/>
            </p:nvSpPr>
            <p:spPr bwMode="auto">
              <a:xfrm>
                <a:off x="2279"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bg1"/>
              </a:solidFill>
              <a:ln w="9525">
                <a:noFill/>
                <a:round/>
                <a:headEnd/>
                <a:tailEnd/>
              </a:ln>
            </p:spPr>
            <p:txBody>
              <a:bodyPr/>
              <a:lstStyle/>
              <a:p>
                <a:endParaRPr lang="zh-CN" altLang="en-US"/>
              </a:p>
            </p:txBody>
          </p:sp>
          <p:sp>
            <p:nvSpPr>
              <p:cNvPr id="35" name="Freeform 88">
                <a:extLst>
                  <a:ext uri="{FF2B5EF4-FFF2-40B4-BE49-F238E27FC236}">
                    <a16:creationId xmlns:a16="http://schemas.microsoft.com/office/drawing/2014/main" id="{E32E2FD7-B016-4A45-87F0-B1412CFD2AA1}"/>
                  </a:ext>
                </a:extLst>
              </p:cNvPr>
              <p:cNvSpPr>
                <a:spLocks/>
              </p:cNvSpPr>
              <p:nvPr/>
            </p:nvSpPr>
            <p:spPr bwMode="auto">
              <a:xfrm>
                <a:off x="2309" y="2451"/>
                <a:ext cx="96" cy="72"/>
              </a:xfrm>
              <a:custGeom>
                <a:avLst/>
                <a:gdLst>
                  <a:gd name="T0" fmla="*/ 2048 w 48"/>
                  <a:gd name="T1" fmla="*/ 0 h 36"/>
                  <a:gd name="T2" fmla="*/ 1024 w 48"/>
                  <a:gd name="T3" fmla="*/ 0 h 36"/>
                  <a:gd name="T4" fmla="*/ 0 w 48"/>
                  <a:gd name="T5" fmla="*/ 2048 h 36"/>
                  <a:gd name="T6" fmla="*/ 1536 w 48"/>
                  <a:gd name="T7" fmla="*/ 2304 h 36"/>
                  <a:gd name="T8" fmla="*/ 3072 w 48"/>
                  <a:gd name="T9" fmla="*/ 2048 h 36"/>
                  <a:gd name="T10" fmla="*/ 2048 w 48"/>
                  <a:gd name="T11" fmla="*/ 0 h 36"/>
                  <a:gd name="T12" fmla="*/ 0 60000 65536"/>
                  <a:gd name="T13" fmla="*/ 0 60000 65536"/>
                  <a:gd name="T14" fmla="*/ 0 60000 65536"/>
                  <a:gd name="T15" fmla="*/ 0 60000 65536"/>
                  <a:gd name="T16" fmla="*/ 0 60000 65536"/>
                  <a:gd name="T17" fmla="*/ 0 60000 65536"/>
                  <a:gd name="T18" fmla="*/ 0 w 48"/>
                  <a:gd name="T19" fmla="*/ 0 h 36"/>
                  <a:gd name="T20" fmla="*/ 48 w 48"/>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48" h="36">
                    <a:moveTo>
                      <a:pt x="32" y="0"/>
                    </a:moveTo>
                    <a:cubicBezTo>
                      <a:pt x="16" y="0"/>
                      <a:pt x="16" y="0"/>
                      <a:pt x="16" y="0"/>
                    </a:cubicBezTo>
                    <a:cubicBezTo>
                      <a:pt x="16" y="28"/>
                      <a:pt x="0" y="24"/>
                      <a:pt x="0" y="32"/>
                    </a:cubicBezTo>
                    <a:cubicBezTo>
                      <a:pt x="24" y="36"/>
                      <a:pt x="24" y="36"/>
                      <a:pt x="24" y="36"/>
                    </a:cubicBezTo>
                    <a:cubicBezTo>
                      <a:pt x="48" y="32"/>
                      <a:pt x="48" y="32"/>
                      <a:pt x="48" y="32"/>
                    </a:cubicBezTo>
                    <a:cubicBezTo>
                      <a:pt x="48" y="24"/>
                      <a:pt x="32" y="28"/>
                      <a:pt x="32" y="0"/>
                    </a:cubicBezTo>
                    <a:close/>
                  </a:path>
                </a:pathLst>
              </a:custGeom>
              <a:solidFill>
                <a:schemeClr val="bg1"/>
              </a:solidFill>
              <a:ln w="9525">
                <a:noFill/>
                <a:round/>
                <a:headEnd/>
                <a:tailEnd/>
              </a:ln>
            </p:spPr>
            <p:txBody>
              <a:bodyPr/>
              <a:lstStyle/>
              <a:p>
                <a:endParaRPr lang="zh-CN" altLang="en-US"/>
              </a:p>
            </p:txBody>
          </p:sp>
          <p:sp>
            <p:nvSpPr>
              <p:cNvPr id="36" name="Freeform 89">
                <a:extLst>
                  <a:ext uri="{FF2B5EF4-FFF2-40B4-BE49-F238E27FC236}">
                    <a16:creationId xmlns:a16="http://schemas.microsoft.com/office/drawing/2014/main" id="{1B006F2B-553D-435B-B8F8-647F246359AF}"/>
                  </a:ext>
                </a:extLst>
              </p:cNvPr>
              <p:cNvSpPr>
                <a:spLocks/>
              </p:cNvSpPr>
              <p:nvPr/>
            </p:nvSpPr>
            <p:spPr bwMode="auto">
              <a:xfrm>
                <a:off x="2301" y="2389"/>
                <a:ext cx="112" cy="54"/>
              </a:xfrm>
              <a:custGeom>
                <a:avLst/>
                <a:gdLst>
                  <a:gd name="T0" fmla="*/ 112 w 112"/>
                  <a:gd name="T1" fmla="*/ 10 h 54"/>
                  <a:gd name="T2" fmla="*/ 90 w 112"/>
                  <a:gd name="T3" fmla="*/ 32 h 54"/>
                  <a:gd name="T4" fmla="*/ 56 w 112"/>
                  <a:gd name="T5" fmla="*/ 0 h 54"/>
                  <a:gd name="T6" fmla="*/ 22 w 112"/>
                  <a:gd name="T7" fmla="*/ 32 h 54"/>
                  <a:gd name="T8" fmla="*/ 0 w 112"/>
                  <a:gd name="T9" fmla="*/ 10 h 54"/>
                  <a:gd name="T10" fmla="*/ 0 w 112"/>
                  <a:gd name="T11" fmla="*/ 30 h 54"/>
                  <a:gd name="T12" fmla="*/ 24 w 112"/>
                  <a:gd name="T13" fmla="*/ 54 h 54"/>
                  <a:gd name="T14" fmla="*/ 88 w 112"/>
                  <a:gd name="T15" fmla="*/ 54 h 54"/>
                  <a:gd name="T16" fmla="*/ 112 w 112"/>
                  <a:gd name="T17" fmla="*/ 30 h 54"/>
                  <a:gd name="T18" fmla="*/ 112 w 112"/>
                  <a:gd name="T19" fmla="*/ 1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2"/>
                  <a:gd name="T31" fmla="*/ 0 h 54"/>
                  <a:gd name="T32" fmla="*/ 112 w 112"/>
                  <a:gd name="T33" fmla="*/ 54 h 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2" h="54">
                    <a:moveTo>
                      <a:pt x="112" y="10"/>
                    </a:moveTo>
                    <a:lnTo>
                      <a:pt x="90" y="32"/>
                    </a:lnTo>
                    <a:lnTo>
                      <a:pt x="56" y="0"/>
                    </a:lnTo>
                    <a:lnTo>
                      <a:pt x="22" y="32"/>
                    </a:lnTo>
                    <a:lnTo>
                      <a:pt x="0" y="10"/>
                    </a:lnTo>
                    <a:lnTo>
                      <a:pt x="0" y="30"/>
                    </a:lnTo>
                    <a:lnTo>
                      <a:pt x="24" y="54"/>
                    </a:lnTo>
                    <a:lnTo>
                      <a:pt x="88" y="54"/>
                    </a:lnTo>
                    <a:lnTo>
                      <a:pt x="112" y="30"/>
                    </a:lnTo>
                    <a:lnTo>
                      <a:pt x="112" y="10"/>
                    </a:lnTo>
                    <a:close/>
                  </a:path>
                </a:pathLst>
              </a:custGeom>
              <a:solidFill>
                <a:schemeClr val="bg1"/>
              </a:solidFill>
              <a:ln w="9525">
                <a:noFill/>
                <a:round/>
                <a:headEnd/>
                <a:tailEnd/>
              </a:ln>
            </p:spPr>
            <p:txBody>
              <a:bodyPr/>
              <a:lstStyle/>
              <a:p>
                <a:endParaRPr lang="zh-CN" altLang="en-US"/>
              </a:p>
            </p:txBody>
          </p:sp>
        </p:grpSp>
      </p:grpSp>
      <p:grpSp>
        <p:nvGrpSpPr>
          <p:cNvPr id="37" name="组合 36">
            <a:extLst>
              <a:ext uri="{FF2B5EF4-FFF2-40B4-BE49-F238E27FC236}">
                <a16:creationId xmlns:a16="http://schemas.microsoft.com/office/drawing/2014/main" id="{7D642E1A-53B5-4B6E-A8B9-65B525524A56}"/>
              </a:ext>
            </a:extLst>
          </p:cNvPr>
          <p:cNvGrpSpPr>
            <a:grpSpLocks/>
          </p:cNvGrpSpPr>
          <p:nvPr/>
        </p:nvGrpSpPr>
        <p:grpSpPr bwMode="auto">
          <a:xfrm>
            <a:off x="5944295" y="1749438"/>
            <a:ext cx="538162" cy="538162"/>
            <a:chOff x="8237295" y="2570251"/>
            <a:chExt cx="538709" cy="538709"/>
          </a:xfrm>
        </p:grpSpPr>
        <p:sp>
          <p:nvSpPr>
            <p:cNvPr id="38" name="矩形 37">
              <a:extLst>
                <a:ext uri="{FF2B5EF4-FFF2-40B4-BE49-F238E27FC236}">
                  <a16:creationId xmlns:a16="http://schemas.microsoft.com/office/drawing/2014/main" id="{1AD0FE7B-F3BE-485B-A4DB-7EC09F5A2C64}"/>
                </a:ext>
              </a:extLst>
            </p:cNvPr>
            <p:cNvSpPr/>
            <p:nvPr/>
          </p:nvSpPr>
          <p:spPr>
            <a:xfrm>
              <a:off x="8237295" y="2570251"/>
              <a:ext cx="538709" cy="53870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39" name="Group 104">
              <a:extLst>
                <a:ext uri="{FF2B5EF4-FFF2-40B4-BE49-F238E27FC236}">
                  <a16:creationId xmlns:a16="http://schemas.microsoft.com/office/drawing/2014/main" id="{1C272646-7C77-4787-918E-8281C311B49D}"/>
                </a:ext>
              </a:extLst>
            </p:cNvPr>
            <p:cNvGrpSpPr>
              <a:grpSpLocks/>
            </p:cNvGrpSpPr>
            <p:nvPr/>
          </p:nvGrpSpPr>
          <p:grpSpPr bwMode="auto">
            <a:xfrm>
              <a:off x="8365797" y="2635485"/>
              <a:ext cx="288925" cy="381000"/>
              <a:chOff x="2647" y="2365"/>
              <a:chExt cx="156" cy="206"/>
            </a:xfrm>
          </p:grpSpPr>
          <p:sp>
            <p:nvSpPr>
              <p:cNvPr id="40" name="Freeform 90">
                <a:extLst>
                  <a:ext uri="{FF2B5EF4-FFF2-40B4-BE49-F238E27FC236}">
                    <a16:creationId xmlns:a16="http://schemas.microsoft.com/office/drawing/2014/main" id="{4F1A10F2-1431-4C7B-BAFF-3C6531324FC3}"/>
                  </a:ext>
                </a:extLst>
              </p:cNvPr>
              <p:cNvSpPr>
                <a:spLocks/>
              </p:cNvSpPr>
              <p:nvPr/>
            </p:nvSpPr>
            <p:spPr bwMode="auto">
              <a:xfrm>
                <a:off x="2677" y="2451"/>
                <a:ext cx="96" cy="24"/>
              </a:xfrm>
              <a:custGeom>
                <a:avLst/>
                <a:gdLst>
                  <a:gd name="T0" fmla="*/ 3072 w 48"/>
                  <a:gd name="T1" fmla="*/ 384 h 12"/>
                  <a:gd name="T2" fmla="*/ 2560 w 48"/>
                  <a:gd name="T3" fmla="*/ 768 h 12"/>
                  <a:gd name="T4" fmla="*/ 512 w 48"/>
                  <a:gd name="T5" fmla="*/ 768 h 12"/>
                  <a:gd name="T6" fmla="*/ 0 w 48"/>
                  <a:gd name="T7" fmla="*/ 384 h 12"/>
                  <a:gd name="T8" fmla="*/ 0 w 48"/>
                  <a:gd name="T9" fmla="*/ 384 h 12"/>
                  <a:gd name="T10" fmla="*/ 512 w 48"/>
                  <a:gd name="T11" fmla="*/ 0 h 12"/>
                  <a:gd name="T12" fmla="*/ 2560 w 48"/>
                  <a:gd name="T13" fmla="*/ 0 h 12"/>
                  <a:gd name="T14" fmla="*/ 3072 w 48"/>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48"/>
                  <a:gd name="T25" fmla="*/ 0 h 12"/>
                  <a:gd name="T26" fmla="*/ 48 w 48"/>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 h="12">
                    <a:moveTo>
                      <a:pt x="48" y="6"/>
                    </a:moveTo>
                    <a:cubicBezTo>
                      <a:pt x="48" y="9"/>
                      <a:pt x="44" y="12"/>
                      <a:pt x="40" y="12"/>
                    </a:cubicBezTo>
                    <a:cubicBezTo>
                      <a:pt x="8" y="12"/>
                      <a:pt x="8" y="12"/>
                      <a:pt x="8" y="12"/>
                    </a:cubicBezTo>
                    <a:cubicBezTo>
                      <a:pt x="4" y="12"/>
                      <a:pt x="0" y="9"/>
                      <a:pt x="0" y="6"/>
                    </a:cubicBezTo>
                    <a:cubicBezTo>
                      <a:pt x="0" y="6"/>
                      <a:pt x="0" y="6"/>
                      <a:pt x="0" y="6"/>
                    </a:cubicBezTo>
                    <a:cubicBezTo>
                      <a:pt x="0" y="3"/>
                      <a:pt x="4" y="0"/>
                      <a:pt x="8" y="0"/>
                    </a:cubicBezTo>
                    <a:cubicBezTo>
                      <a:pt x="40" y="0"/>
                      <a:pt x="40" y="0"/>
                      <a:pt x="40" y="0"/>
                    </a:cubicBezTo>
                    <a:cubicBezTo>
                      <a:pt x="44" y="0"/>
                      <a:pt x="48" y="3"/>
                      <a:pt x="48" y="6"/>
                    </a:cubicBezTo>
                    <a:close/>
                  </a:path>
                </a:pathLst>
              </a:custGeom>
              <a:solidFill>
                <a:schemeClr val="tx1"/>
              </a:solidFill>
              <a:ln w="9525">
                <a:noFill/>
                <a:round/>
                <a:headEnd/>
                <a:tailEnd/>
              </a:ln>
            </p:spPr>
            <p:txBody>
              <a:bodyPr/>
              <a:lstStyle/>
              <a:p>
                <a:endParaRPr lang="zh-CN" altLang="en-US"/>
              </a:p>
            </p:txBody>
          </p:sp>
          <p:sp>
            <p:nvSpPr>
              <p:cNvPr id="41" name="Oval 91">
                <a:extLst>
                  <a:ext uri="{FF2B5EF4-FFF2-40B4-BE49-F238E27FC236}">
                    <a16:creationId xmlns:a16="http://schemas.microsoft.com/office/drawing/2014/main" id="{993EBC28-2370-44F0-92C9-A6539A355FCB}"/>
                  </a:ext>
                </a:extLst>
              </p:cNvPr>
              <p:cNvSpPr>
                <a:spLocks noChangeArrowheads="1"/>
              </p:cNvSpPr>
              <p:nvPr/>
            </p:nvSpPr>
            <p:spPr bwMode="auto">
              <a:xfrm>
                <a:off x="2711" y="2365"/>
                <a:ext cx="28" cy="28"/>
              </a:xfrm>
              <a:prstGeom prst="ellipse">
                <a:avLst/>
              </a:prstGeom>
              <a:solidFill>
                <a:schemeClr val="tx1"/>
              </a:solidFill>
              <a:ln w="9525">
                <a:noFill/>
                <a:round/>
                <a:headEnd/>
                <a:tailEnd/>
              </a:ln>
            </p:spPr>
            <p:txBody>
              <a:bodyPr/>
              <a:lstStyle/>
              <a:p>
                <a:endParaRPr lang="zh-CN" altLang="en-US" sz="1900" b="1"/>
              </a:p>
            </p:txBody>
          </p:sp>
          <p:sp>
            <p:nvSpPr>
              <p:cNvPr id="42" name="Freeform 92">
                <a:extLst>
                  <a:ext uri="{FF2B5EF4-FFF2-40B4-BE49-F238E27FC236}">
                    <a16:creationId xmlns:a16="http://schemas.microsoft.com/office/drawing/2014/main" id="{A3841F32-5EC9-45B9-A96A-02482B29B21C}"/>
                  </a:ext>
                </a:extLst>
              </p:cNvPr>
              <p:cNvSpPr>
                <a:spLocks/>
              </p:cNvSpPr>
              <p:nvPr/>
            </p:nvSpPr>
            <p:spPr bwMode="auto">
              <a:xfrm>
                <a:off x="2653"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tx1"/>
              </a:solidFill>
              <a:ln w="9525">
                <a:noFill/>
                <a:round/>
                <a:headEnd/>
                <a:tailEnd/>
              </a:ln>
            </p:spPr>
            <p:txBody>
              <a:bodyPr/>
              <a:lstStyle/>
              <a:p>
                <a:endParaRPr lang="zh-CN" altLang="en-US"/>
              </a:p>
            </p:txBody>
          </p:sp>
          <p:sp>
            <p:nvSpPr>
              <p:cNvPr id="43" name="Freeform 93">
                <a:extLst>
                  <a:ext uri="{FF2B5EF4-FFF2-40B4-BE49-F238E27FC236}">
                    <a16:creationId xmlns:a16="http://schemas.microsoft.com/office/drawing/2014/main" id="{C2405502-5A5F-4EE6-AF6C-A647666A7C87}"/>
                  </a:ext>
                </a:extLst>
              </p:cNvPr>
              <p:cNvSpPr>
                <a:spLocks/>
              </p:cNvSpPr>
              <p:nvPr/>
            </p:nvSpPr>
            <p:spPr bwMode="auto">
              <a:xfrm>
                <a:off x="2647"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tx1"/>
              </a:solidFill>
              <a:ln w="9525">
                <a:noFill/>
                <a:round/>
                <a:headEnd/>
                <a:tailEnd/>
              </a:ln>
            </p:spPr>
            <p:txBody>
              <a:bodyPr/>
              <a:lstStyle/>
              <a:p>
                <a:endParaRPr lang="zh-CN" altLang="en-US"/>
              </a:p>
            </p:txBody>
          </p:sp>
          <p:sp>
            <p:nvSpPr>
              <p:cNvPr id="44" name="Freeform 94">
                <a:extLst>
                  <a:ext uri="{FF2B5EF4-FFF2-40B4-BE49-F238E27FC236}">
                    <a16:creationId xmlns:a16="http://schemas.microsoft.com/office/drawing/2014/main" id="{3F01ED23-A975-4CEF-B216-54558B7F1AAB}"/>
                  </a:ext>
                </a:extLst>
              </p:cNvPr>
              <p:cNvSpPr>
                <a:spLocks/>
              </p:cNvSpPr>
              <p:nvPr/>
            </p:nvSpPr>
            <p:spPr bwMode="auto">
              <a:xfrm>
                <a:off x="2657" y="2395"/>
                <a:ext cx="136" cy="48"/>
              </a:xfrm>
              <a:custGeom>
                <a:avLst/>
                <a:gdLst>
                  <a:gd name="T0" fmla="*/ 512 w 68"/>
                  <a:gd name="T1" fmla="*/ 960 h 24"/>
                  <a:gd name="T2" fmla="*/ 320 w 68"/>
                  <a:gd name="T3" fmla="*/ 0 h 24"/>
                  <a:gd name="T4" fmla="*/ 4032 w 68"/>
                  <a:gd name="T5" fmla="*/ 0 h 24"/>
                  <a:gd name="T6" fmla="*/ 3840 w 68"/>
                  <a:gd name="T7" fmla="*/ 960 h 24"/>
                  <a:gd name="T8" fmla="*/ 3584 w 68"/>
                  <a:gd name="T9" fmla="*/ 1216 h 24"/>
                  <a:gd name="T10" fmla="*/ 3072 w 68"/>
                  <a:gd name="T11" fmla="*/ 1536 h 24"/>
                  <a:gd name="T12" fmla="*/ 1280 w 68"/>
                  <a:gd name="T13" fmla="*/ 1536 h 24"/>
                  <a:gd name="T14" fmla="*/ 768 w 68"/>
                  <a:gd name="T15" fmla="*/ 1216 h 24"/>
                  <a:gd name="T16" fmla="*/ 512 w 68"/>
                  <a:gd name="T17" fmla="*/ 96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8"/>
                  <a:gd name="T28" fmla="*/ 0 h 24"/>
                  <a:gd name="T29" fmla="*/ 68 w 6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8" h="24">
                    <a:moveTo>
                      <a:pt x="8" y="15"/>
                    </a:moveTo>
                    <a:cubicBezTo>
                      <a:pt x="2" y="8"/>
                      <a:pt x="0" y="0"/>
                      <a:pt x="5" y="0"/>
                    </a:cubicBezTo>
                    <a:cubicBezTo>
                      <a:pt x="63" y="0"/>
                      <a:pt x="63" y="0"/>
                      <a:pt x="63" y="0"/>
                    </a:cubicBezTo>
                    <a:cubicBezTo>
                      <a:pt x="68" y="0"/>
                      <a:pt x="66" y="8"/>
                      <a:pt x="60" y="15"/>
                    </a:cubicBezTo>
                    <a:cubicBezTo>
                      <a:pt x="56" y="19"/>
                      <a:pt x="56" y="19"/>
                      <a:pt x="56" y="19"/>
                    </a:cubicBezTo>
                    <a:cubicBezTo>
                      <a:pt x="54" y="22"/>
                      <a:pt x="50" y="24"/>
                      <a:pt x="48" y="24"/>
                    </a:cubicBezTo>
                    <a:cubicBezTo>
                      <a:pt x="20" y="24"/>
                      <a:pt x="20" y="24"/>
                      <a:pt x="20" y="24"/>
                    </a:cubicBezTo>
                    <a:cubicBezTo>
                      <a:pt x="18" y="24"/>
                      <a:pt x="14" y="22"/>
                      <a:pt x="12" y="19"/>
                    </a:cubicBezTo>
                    <a:lnTo>
                      <a:pt x="8" y="15"/>
                    </a:lnTo>
                    <a:close/>
                  </a:path>
                </a:pathLst>
              </a:custGeom>
              <a:solidFill>
                <a:schemeClr val="tx1"/>
              </a:solidFill>
              <a:ln w="9525">
                <a:noFill/>
                <a:round/>
                <a:headEnd/>
                <a:tailEnd/>
              </a:ln>
            </p:spPr>
            <p:txBody>
              <a:bodyPr/>
              <a:lstStyle/>
              <a:p>
                <a:endParaRPr lang="zh-CN" altLang="en-US"/>
              </a:p>
            </p:txBody>
          </p:sp>
          <p:sp>
            <p:nvSpPr>
              <p:cNvPr id="45" name="Freeform 95">
                <a:extLst>
                  <a:ext uri="{FF2B5EF4-FFF2-40B4-BE49-F238E27FC236}">
                    <a16:creationId xmlns:a16="http://schemas.microsoft.com/office/drawing/2014/main" id="{23028C5F-D598-4B43-8758-A33830B20FCF}"/>
                  </a:ext>
                </a:extLst>
              </p:cNvPr>
              <p:cNvSpPr>
                <a:spLocks/>
              </p:cNvSpPr>
              <p:nvPr/>
            </p:nvSpPr>
            <p:spPr bwMode="auto">
              <a:xfrm>
                <a:off x="2677" y="2451"/>
                <a:ext cx="96" cy="72"/>
              </a:xfrm>
              <a:custGeom>
                <a:avLst/>
                <a:gdLst>
                  <a:gd name="T0" fmla="*/ 2048 w 48"/>
                  <a:gd name="T1" fmla="*/ 0 h 36"/>
                  <a:gd name="T2" fmla="*/ 1024 w 48"/>
                  <a:gd name="T3" fmla="*/ 0 h 36"/>
                  <a:gd name="T4" fmla="*/ 0 w 48"/>
                  <a:gd name="T5" fmla="*/ 2048 h 36"/>
                  <a:gd name="T6" fmla="*/ 1536 w 48"/>
                  <a:gd name="T7" fmla="*/ 2304 h 36"/>
                  <a:gd name="T8" fmla="*/ 3072 w 48"/>
                  <a:gd name="T9" fmla="*/ 2048 h 36"/>
                  <a:gd name="T10" fmla="*/ 2048 w 48"/>
                  <a:gd name="T11" fmla="*/ 0 h 36"/>
                  <a:gd name="T12" fmla="*/ 0 60000 65536"/>
                  <a:gd name="T13" fmla="*/ 0 60000 65536"/>
                  <a:gd name="T14" fmla="*/ 0 60000 65536"/>
                  <a:gd name="T15" fmla="*/ 0 60000 65536"/>
                  <a:gd name="T16" fmla="*/ 0 60000 65536"/>
                  <a:gd name="T17" fmla="*/ 0 60000 65536"/>
                  <a:gd name="T18" fmla="*/ 0 w 48"/>
                  <a:gd name="T19" fmla="*/ 0 h 36"/>
                  <a:gd name="T20" fmla="*/ 48 w 48"/>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48" h="36">
                    <a:moveTo>
                      <a:pt x="32" y="0"/>
                    </a:moveTo>
                    <a:cubicBezTo>
                      <a:pt x="16" y="0"/>
                      <a:pt x="16" y="0"/>
                      <a:pt x="16" y="0"/>
                    </a:cubicBezTo>
                    <a:cubicBezTo>
                      <a:pt x="16" y="28"/>
                      <a:pt x="0" y="24"/>
                      <a:pt x="0" y="32"/>
                    </a:cubicBezTo>
                    <a:cubicBezTo>
                      <a:pt x="24" y="36"/>
                      <a:pt x="24" y="36"/>
                      <a:pt x="24" y="36"/>
                    </a:cubicBezTo>
                    <a:cubicBezTo>
                      <a:pt x="48" y="32"/>
                      <a:pt x="48" y="32"/>
                      <a:pt x="48" y="32"/>
                    </a:cubicBezTo>
                    <a:cubicBezTo>
                      <a:pt x="48" y="24"/>
                      <a:pt x="32" y="28"/>
                      <a:pt x="32" y="0"/>
                    </a:cubicBezTo>
                    <a:close/>
                  </a:path>
                </a:pathLst>
              </a:custGeom>
              <a:solidFill>
                <a:schemeClr val="tx1"/>
              </a:solidFill>
              <a:ln w="9525">
                <a:noFill/>
                <a:round/>
                <a:headEnd/>
                <a:tailEnd/>
              </a:ln>
            </p:spPr>
            <p:txBody>
              <a:bodyPr/>
              <a:lstStyle/>
              <a:p>
                <a:endParaRPr lang="zh-CN" altLang="en-US"/>
              </a:p>
            </p:txBody>
          </p:sp>
        </p:grpSp>
      </p:grpSp>
      <p:grpSp>
        <p:nvGrpSpPr>
          <p:cNvPr id="46" name="组合 45">
            <a:extLst>
              <a:ext uri="{FF2B5EF4-FFF2-40B4-BE49-F238E27FC236}">
                <a16:creationId xmlns:a16="http://schemas.microsoft.com/office/drawing/2014/main" id="{6047E5F9-EFC5-4D53-9BD3-A1AB4A13CE09}"/>
              </a:ext>
            </a:extLst>
          </p:cNvPr>
          <p:cNvGrpSpPr>
            <a:grpSpLocks/>
          </p:cNvGrpSpPr>
          <p:nvPr/>
        </p:nvGrpSpPr>
        <p:grpSpPr bwMode="auto">
          <a:xfrm>
            <a:off x="1071091" y="5245171"/>
            <a:ext cx="538163" cy="538162"/>
            <a:chOff x="4870151" y="2570251"/>
            <a:chExt cx="538709" cy="538709"/>
          </a:xfrm>
        </p:grpSpPr>
        <p:sp>
          <p:nvSpPr>
            <p:cNvPr id="47" name="矩形 46">
              <a:extLst>
                <a:ext uri="{FF2B5EF4-FFF2-40B4-BE49-F238E27FC236}">
                  <a16:creationId xmlns:a16="http://schemas.microsoft.com/office/drawing/2014/main" id="{48FBA8D0-6181-4938-8A32-F63213152208}"/>
                </a:ext>
              </a:extLst>
            </p:cNvPr>
            <p:cNvSpPr/>
            <p:nvPr/>
          </p:nvSpPr>
          <p:spPr>
            <a:xfrm>
              <a:off x="4870151" y="2570251"/>
              <a:ext cx="538709" cy="538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48" name="Group 101">
              <a:extLst>
                <a:ext uri="{FF2B5EF4-FFF2-40B4-BE49-F238E27FC236}">
                  <a16:creationId xmlns:a16="http://schemas.microsoft.com/office/drawing/2014/main" id="{28A3E36F-D661-4A5D-88D7-9216BD4455D2}"/>
                </a:ext>
              </a:extLst>
            </p:cNvPr>
            <p:cNvGrpSpPr>
              <a:grpSpLocks/>
            </p:cNvGrpSpPr>
            <p:nvPr/>
          </p:nvGrpSpPr>
          <p:grpSpPr bwMode="auto">
            <a:xfrm>
              <a:off x="4993784" y="2661805"/>
              <a:ext cx="288925" cy="355600"/>
              <a:chOff x="1543" y="2379"/>
              <a:chExt cx="156" cy="192"/>
            </a:xfrm>
          </p:grpSpPr>
          <p:sp>
            <p:nvSpPr>
              <p:cNvPr id="49" name="Freeform 70">
                <a:extLst>
                  <a:ext uri="{FF2B5EF4-FFF2-40B4-BE49-F238E27FC236}">
                    <a16:creationId xmlns:a16="http://schemas.microsoft.com/office/drawing/2014/main" id="{946A39A1-DF34-45CE-8DC7-285AA0AF1FE6}"/>
                  </a:ext>
                </a:extLst>
              </p:cNvPr>
              <p:cNvSpPr>
                <a:spLocks/>
              </p:cNvSpPr>
              <p:nvPr/>
            </p:nvSpPr>
            <p:spPr bwMode="auto">
              <a:xfrm>
                <a:off x="1549"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bg1"/>
              </a:solidFill>
              <a:ln w="9525">
                <a:noFill/>
                <a:round/>
                <a:headEnd/>
                <a:tailEnd/>
              </a:ln>
            </p:spPr>
            <p:txBody>
              <a:bodyPr/>
              <a:lstStyle/>
              <a:p>
                <a:endParaRPr lang="zh-CN" altLang="en-US"/>
              </a:p>
            </p:txBody>
          </p:sp>
          <p:sp>
            <p:nvSpPr>
              <p:cNvPr id="50" name="Freeform 71">
                <a:extLst>
                  <a:ext uri="{FF2B5EF4-FFF2-40B4-BE49-F238E27FC236}">
                    <a16:creationId xmlns:a16="http://schemas.microsoft.com/office/drawing/2014/main" id="{D083A382-72D8-4AE5-B7C0-8E3EFC7C4584}"/>
                  </a:ext>
                </a:extLst>
              </p:cNvPr>
              <p:cNvSpPr>
                <a:spLocks/>
              </p:cNvSpPr>
              <p:nvPr/>
            </p:nvSpPr>
            <p:spPr bwMode="auto">
              <a:xfrm>
                <a:off x="1589" y="2443"/>
                <a:ext cx="64" cy="24"/>
              </a:xfrm>
              <a:custGeom>
                <a:avLst/>
                <a:gdLst>
                  <a:gd name="T0" fmla="*/ 2048 w 32"/>
                  <a:gd name="T1" fmla="*/ 384 h 12"/>
                  <a:gd name="T2" fmla="*/ 1536 w 32"/>
                  <a:gd name="T3" fmla="*/ 768 h 12"/>
                  <a:gd name="T4" fmla="*/ 512 w 32"/>
                  <a:gd name="T5" fmla="*/ 768 h 12"/>
                  <a:gd name="T6" fmla="*/ 0 w 32"/>
                  <a:gd name="T7" fmla="*/ 384 h 12"/>
                  <a:gd name="T8" fmla="*/ 0 w 32"/>
                  <a:gd name="T9" fmla="*/ 384 h 12"/>
                  <a:gd name="T10" fmla="*/ 512 w 32"/>
                  <a:gd name="T11" fmla="*/ 0 h 12"/>
                  <a:gd name="T12" fmla="*/ 1536 w 32"/>
                  <a:gd name="T13" fmla="*/ 0 h 12"/>
                  <a:gd name="T14" fmla="*/ 2048 w 3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12"/>
                  <a:gd name="T26" fmla="*/ 32 w 3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12">
                    <a:moveTo>
                      <a:pt x="32" y="6"/>
                    </a:moveTo>
                    <a:cubicBezTo>
                      <a:pt x="32" y="9"/>
                      <a:pt x="28" y="12"/>
                      <a:pt x="24" y="12"/>
                    </a:cubicBezTo>
                    <a:cubicBezTo>
                      <a:pt x="8" y="12"/>
                      <a:pt x="8" y="12"/>
                      <a:pt x="8" y="12"/>
                    </a:cubicBezTo>
                    <a:cubicBezTo>
                      <a:pt x="4" y="12"/>
                      <a:pt x="0" y="9"/>
                      <a:pt x="0" y="6"/>
                    </a:cubicBezTo>
                    <a:cubicBezTo>
                      <a:pt x="0" y="6"/>
                      <a:pt x="0" y="6"/>
                      <a:pt x="0" y="6"/>
                    </a:cubicBezTo>
                    <a:cubicBezTo>
                      <a:pt x="0" y="3"/>
                      <a:pt x="4" y="0"/>
                      <a:pt x="8" y="0"/>
                    </a:cubicBezTo>
                    <a:cubicBezTo>
                      <a:pt x="24" y="0"/>
                      <a:pt x="24" y="0"/>
                      <a:pt x="24" y="0"/>
                    </a:cubicBezTo>
                    <a:cubicBezTo>
                      <a:pt x="28" y="0"/>
                      <a:pt x="32" y="3"/>
                      <a:pt x="32" y="6"/>
                    </a:cubicBezTo>
                    <a:close/>
                  </a:path>
                </a:pathLst>
              </a:custGeom>
              <a:solidFill>
                <a:schemeClr val="bg1"/>
              </a:solidFill>
              <a:ln w="9525">
                <a:noFill/>
                <a:round/>
                <a:headEnd/>
                <a:tailEnd/>
              </a:ln>
            </p:spPr>
            <p:txBody>
              <a:bodyPr/>
              <a:lstStyle/>
              <a:p>
                <a:endParaRPr lang="zh-CN" altLang="en-US"/>
              </a:p>
            </p:txBody>
          </p:sp>
          <p:sp>
            <p:nvSpPr>
              <p:cNvPr id="51" name="Freeform 73">
                <a:extLst>
                  <a:ext uri="{FF2B5EF4-FFF2-40B4-BE49-F238E27FC236}">
                    <a16:creationId xmlns:a16="http://schemas.microsoft.com/office/drawing/2014/main" id="{7C25F21B-C967-4C29-AAF3-7DB657988E48}"/>
                  </a:ext>
                </a:extLst>
              </p:cNvPr>
              <p:cNvSpPr>
                <a:spLocks/>
              </p:cNvSpPr>
              <p:nvPr/>
            </p:nvSpPr>
            <p:spPr bwMode="auto">
              <a:xfrm>
                <a:off x="1543"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bg1"/>
              </a:solidFill>
              <a:ln w="9525">
                <a:noFill/>
                <a:round/>
                <a:headEnd/>
                <a:tailEnd/>
              </a:ln>
            </p:spPr>
            <p:txBody>
              <a:bodyPr/>
              <a:lstStyle/>
              <a:p>
                <a:endParaRPr lang="zh-CN" altLang="en-US"/>
              </a:p>
            </p:txBody>
          </p:sp>
          <p:sp>
            <p:nvSpPr>
              <p:cNvPr id="52" name="Freeform 74">
                <a:extLst>
                  <a:ext uri="{FF2B5EF4-FFF2-40B4-BE49-F238E27FC236}">
                    <a16:creationId xmlns:a16="http://schemas.microsoft.com/office/drawing/2014/main" id="{9F1A5A6F-8E9A-4AF6-9AAB-8AC510D20ACB}"/>
                  </a:ext>
                </a:extLst>
              </p:cNvPr>
              <p:cNvSpPr>
                <a:spLocks/>
              </p:cNvSpPr>
              <p:nvPr/>
            </p:nvSpPr>
            <p:spPr bwMode="auto">
              <a:xfrm>
                <a:off x="1573" y="2403"/>
                <a:ext cx="96" cy="112"/>
              </a:xfrm>
              <a:custGeom>
                <a:avLst/>
                <a:gdLst>
                  <a:gd name="T0" fmla="*/ 2048 w 48"/>
                  <a:gd name="T1" fmla="*/ 1280 h 56"/>
                  <a:gd name="T2" fmla="*/ 1024 w 48"/>
                  <a:gd name="T3" fmla="*/ 1280 h 56"/>
                  <a:gd name="T4" fmla="*/ 0 w 48"/>
                  <a:gd name="T5" fmla="*/ 3584 h 56"/>
                  <a:gd name="T6" fmla="*/ 3072 w 48"/>
                  <a:gd name="T7" fmla="*/ 3584 h 56"/>
                  <a:gd name="T8" fmla="*/ 2048 w 48"/>
                  <a:gd name="T9" fmla="*/ 1280 h 56"/>
                  <a:gd name="T10" fmla="*/ 0 60000 65536"/>
                  <a:gd name="T11" fmla="*/ 0 60000 65536"/>
                  <a:gd name="T12" fmla="*/ 0 60000 65536"/>
                  <a:gd name="T13" fmla="*/ 0 60000 65536"/>
                  <a:gd name="T14" fmla="*/ 0 60000 65536"/>
                  <a:gd name="T15" fmla="*/ 0 w 48"/>
                  <a:gd name="T16" fmla="*/ 0 h 56"/>
                  <a:gd name="T17" fmla="*/ 48 w 48"/>
                  <a:gd name="T18" fmla="*/ 56 h 56"/>
                </a:gdLst>
                <a:ahLst/>
                <a:cxnLst>
                  <a:cxn ang="T10">
                    <a:pos x="T0" y="T1"/>
                  </a:cxn>
                  <a:cxn ang="T11">
                    <a:pos x="T2" y="T3"/>
                  </a:cxn>
                  <a:cxn ang="T12">
                    <a:pos x="T4" y="T5"/>
                  </a:cxn>
                  <a:cxn ang="T13">
                    <a:pos x="T6" y="T7"/>
                  </a:cxn>
                  <a:cxn ang="T14">
                    <a:pos x="T8" y="T9"/>
                  </a:cxn>
                </a:cxnLst>
                <a:rect l="T15" t="T16" r="T17" b="T18"/>
                <a:pathLst>
                  <a:path w="48" h="56">
                    <a:moveTo>
                      <a:pt x="32" y="20"/>
                    </a:moveTo>
                    <a:cubicBezTo>
                      <a:pt x="32" y="0"/>
                      <a:pt x="16" y="0"/>
                      <a:pt x="16" y="20"/>
                    </a:cubicBezTo>
                    <a:cubicBezTo>
                      <a:pt x="16" y="48"/>
                      <a:pt x="0" y="48"/>
                      <a:pt x="0" y="56"/>
                    </a:cubicBezTo>
                    <a:cubicBezTo>
                      <a:pt x="48" y="56"/>
                      <a:pt x="48" y="56"/>
                      <a:pt x="48" y="56"/>
                    </a:cubicBezTo>
                    <a:cubicBezTo>
                      <a:pt x="48" y="48"/>
                      <a:pt x="32" y="48"/>
                      <a:pt x="32" y="20"/>
                    </a:cubicBezTo>
                    <a:close/>
                  </a:path>
                </a:pathLst>
              </a:custGeom>
              <a:solidFill>
                <a:schemeClr val="bg1"/>
              </a:solidFill>
              <a:ln w="9525">
                <a:noFill/>
                <a:round/>
                <a:headEnd/>
                <a:tailEnd/>
              </a:ln>
            </p:spPr>
            <p:txBody>
              <a:bodyPr/>
              <a:lstStyle/>
              <a:p>
                <a:endParaRPr lang="zh-CN" altLang="en-US"/>
              </a:p>
            </p:txBody>
          </p:sp>
          <p:sp>
            <p:nvSpPr>
              <p:cNvPr id="53" name="Freeform 79">
                <a:extLst>
                  <a:ext uri="{FF2B5EF4-FFF2-40B4-BE49-F238E27FC236}">
                    <a16:creationId xmlns:a16="http://schemas.microsoft.com/office/drawing/2014/main" id="{AED7BD67-9095-4B8D-B3B2-C039AD5F06FC}"/>
                  </a:ext>
                </a:extLst>
              </p:cNvPr>
              <p:cNvSpPr>
                <a:spLocks/>
              </p:cNvSpPr>
              <p:nvPr/>
            </p:nvSpPr>
            <p:spPr bwMode="auto">
              <a:xfrm>
                <a:off x="1573" y="2379"/>
                <a:ext cx="96" cy="56"/>
              </a:xfrm>
              <a:custGeom>
                <a:avLst/>
                <a:gdLst>
                  <a:gd name="T0" fmla="*/ 2816 w 48"/>
                  <a:gd name="T1" fmla="*/ 0 h 28"/>
                  <a:gd name="T2" fmla="*/ 2560 w 48"/>
                  <a:gd name="T3" fmla="*/ 0 h 28"/>
                  <a:gd name="T4" fmla="*/ 2560 w 48"/>
                  <a:gd name="T5" fmla="*/ 512 h 28"/>
                  <a:gd name="T6" fmla="*/ 2304 w 48"/>
                  <a:gd name="T7" fmla="*/ 768 h 28"/>
                  <a:gd name="T8" fmla="*/ 2048 w 48"/>
                  <a:gd name="T9" fmla="*/ 512 h 28"/>
                  <a:gd name="T10" fmla="*/ 2048 w 48"/>
                  <a:gd name="T11" fmla="*/ 0 h 28"/>
                  <a:gd name="T12" fmla="*/ 1024 w 48"/>
                  <a:gd name="T13" fmla="*/ 0 h 28"/>
                  <a:gd name="T14" fmla="*/ 1024 w 48"/>
                  <a:gd name="T15" fmla="*/ 512 h 28"/>
                  <a:gd name="T16" fmla="*/ 768 w 48"/>
                  <a:gd name="T17" fmla="*/ 768 h 28"/>
                  <a:gd name="T18" fmla="*/ 512 w 48"/>
                  <a:gd name="T19" fmla="*/ 512 h 28"/>
                  <a:gd name="T20" fmla="*/ 512 w 48"/>
                  <a:gd name="T21" fmla="*/ 0 h 28"/>
                  <a:gd name="T22" fmla="*/ 256 w 48"/>
                  <a:gd name="T23" fmla="*/ 0 h 28"/>
                  <a:gd name="T24" fmla="*/ 0 w 48"/>
                  <a:gd name="T25" fmla="*/ 256 h 28"/>
                  <a:gd name="T26" fmla="*/ 0 w 48"/>
                  <a:gd name="T27" fmla="*/ 1536 h 28"/>
                  <a:gd name="T28" fmla="*/ 256 w 48"/>
                  <a:gd name="T29" fmla="*/ 1792 h 28"/>
                  <a:gd name="T30" fmla="*/ 2816 w 48"/>
                  <a:gd name="T31" fmla="*/ 1792 h 28"/>
                  <a:gd name="T32" fmla="*/ 3072 w 48"/>
                  <a:gd name="T33" fmla="*/ 1536 h 28"/>
                  <a:gd name="T34" fmla="*/ 3072 w 48"/>
                  <a:gd name="T35" fmla="*/ 256 h 28"/>
                  <a:gd name="T36" fmla="*/ 2816 w 48"/>
                  <a:gd name="T37" fmla="*/ 0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8"/>
                  <a:gd name="T58" fmla="*/ 0 h 28"/>
                  <a:gd name="T59" fmla="*/ 48 w 48"/>
                  <a:gd name="T60" fmla="*/ 28 h 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8" h="28">
                    <a:moveTo>
                      <a:pt x="44" y="0"/>
                    </a:moveTo>
                    <a:cubicBezTo>
                      <a:pt x="40" y="0"/>
                      <a:pt x="40" y="0"/>
                      <a:pt x="40" y="0"/>
                    </a:cubicBezTo>
                    <a:cubicBezTo>
                      <a:pt x="40" y="8"/>
                      <a:pt x="40" y="8"/>
                      <a:pt x="40" y="8"/>
                    </a:cubicBezTo>
                    <a:cubicBezTo>
                      <a:pt x="40" y="8"/>
                      <a:pt x="40" y="12"/>
                      <a:pt x="36" y="12"/>
                    </a:cubicBezTo>
                    <a:cubicBezTo>
                      <a:pt x="32" y="12"/>
                      <a:pt x="32" y="8"/>
                      <a:pt x="32" y="8"/>
                    </a:cubicBezTo>
                    <a:cubicBezTo>
                      <a:pt x="32" y="0"/>
                      <a:pt x="32" y="0"/>
                      <a:pt x="32" y="0"/>
                    </a:cubicBezTo>
                    <a:cubicBezTo>
                      <a:pt x="16" y="0"/>
                      <a:pt x="16" y="0"/>
                      <a:pt x="16" y="0"/>
                    </a:cubicBezTo>
                    <a:cubicBezTo>
                      <a:pt x="16" y="8"/>
                      <a:pt x="16" y="8"/>
                      <a:pt x="16" y="8"/>
                    </a:cubicBezTo>
                    <a:cubicBezTo>
                      <a:pt x="16" y="8"/>
                      <a:pt x="16" y="12"/>
                      <a:pt x="12" y="12"/>
                    </a:cubicBezTo>
                    <a:cubicBezTo>
                      <a:pt x="8" y="12"/>
                      <a:pt x="8" y="8"/>
                      <a:pt x="8" y="8"/>
                    </a:cubicBezTo>
                    <a:cubicBezTo>
                      <a:pt x="8" y="0"/>
                      <a:pt x="8" y="0"/>
                      <a:pt x="8" y="0"/>
                    </a:cubicBezTo>
                    <a:cubicBezTo>
                      <a:pt x="4" y="0"/>
                      <a:pt x="4" y="0"/>
                      <a:pt x="4" y="0"/>
                    </a:cubicBezTo>
                    <a:cubicBezTo>
                      <a:pt x="2" y="0"/>
                      <a:pt x="0" y="2"/>
                      <a:pt x="0" y="4"/>
                    </a:cubicBezTo>
                    <a:cubicBezTo>
                      <a:pt x="0" y="24"/>
                      <a:pt x="0" y="24"/>
                      <a:pt x="0" y="24"/>
                    </a:cubicBezTo>
                    <a:cubicBezTo>
                      <a:pt x="0" y="26"/>
                      <a:pt x="2" y="28"/>
                      <a:pt x="4" y="28"/>
                    </a:cubicBezTo>
                    <a:cubicBezTo>
                      <a:pt x="44" y="28"/>
                      <a:pt x="44" y="28"/>
                      <a:pt x="44" y="28"/>
                    </a:cubicBezTo>
                    <a:cubicBezTo>
                      <a:pt x="46" y="28"/>
                      <a:pt x="48" y="26"/>
                      <a:pt x="48" y="24"/>
                    </a:cubicBezTo>
                    <a:cubicBezTo>
                      <a:pt x="48" y="4"/>
                      <a:pt x="48" y="4"/>
                      <a:pt x="48" y="4"/>
                    </a:cubicBezTo>
                    <a:cubicBezTo>
                      <a:pt x="48" y="2"/>
                      <a:pt x="46" y="0"/>
                      <a:pt x="44" y="0"/>
                    </a:cubicBezTo>
                    <a:close/>
                  </a:path>
                </a:pathLst>
              </a:custGeom>
              <a:solidFill>
                <a:schemeClr val="bg1"/>
              </a:solidFill>
              <a:ln w="9525">
                <a:noFill/>
                <a:round/>
                <a:headEnd/>
                <a:tailEnd/>
              </a:ln>
            </p:spPr>
            <p:txBody>
              <a:bodyPr/>
              <a:lstStyle/>
              <a:p>
                <a:endParaRPr lang="zh-CN" altLang="en-US"/>
              </a:p>
            </p:txBody>
          </p:sp>
        </p:grpSp>
      </p:grpSp>
      <p:sp>
        <p:nvSpPr>
          <p:cNvPr id="56" name="文本框 55">
            <a:extLst>
              <a:ext uri="{FF2B5EF4-FFF2-40B4-BE49-F238E27FC236}">
                <a16:creationId xmlns:a16="http://schemas.microsoft.com/office/drawing/2014/main" id="{A4863478-C203-4F85-BDD7-015B10007FE4}"/>
              </a:ext>
            </a:extLst>
          </p:cNvPr>
          <p:cNvSpPr txBox="1">
            <a:spLocks noChangeArrowheads="1"/>
          </p:cNvSpPr>
          <p:nvPr/>
        </p:nvSpPr>
        <p:spPr bwMode="auto">
          <a:xfrm>
            <a:off x="6534076" y="1296270"/>
            <a:ext cx="3910718" cy="1708160"/>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吴荣欣 </a:t>
            </a:r>
            <a:r>
              <a:rPr lang="en-US" altLang="zh-CN" dirty="0">
                <a:latin typeface="微软雅黑" panose="020B0503020204020204" pitchFamily="34" charset="-122"/>
                <a:ea typeface="微软雅黑" panose="020B0503020204020204" pitchFamily="34" charset="-122"/>
              </a:rPr>
              <a:t>86</a:t>
            </a:r>
          </a:p>
          <a:p>
            <a:pPr>
              <a:lnSpc>
                <a:spcPct val="150000"/>
              </a:lnSpc>
            </a:pPr>
            <a:r>
              <a:rPr lang="zh-CN" altLang="en-US" dirty="0">
                <a:latin typeface="微软雅黑" panose="020B0503020204020204" pitchFamily="34" charset="-122"/>
                <a:ea typeface="微软雅黑" panose="020B0503020204020204" pitchFamily="34" charset="-122"/>
              </a:rPr>
              <a:t>测试用例，用户手册，</a:t>
            </a: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非功能性需求，会议记录，用户群分类</a:t>
            </a:r>
            <a:endParaRPr lang="en-US" altLang="zh-CN" dirty="0">
              <a:latin typeface="微软雅黑" panose="020B0503020204020204" pitchFamily="34" charset="-122"/>
              <a:ea typeface="微软雅黑" panose="020B0503020204020204" pitchFamily="34" charset="-122"/>
            </a:endParaRPr>
          </a:p>
          <a:p>
            <a:endParaRPr lang="en-US" altLang="zh-CN" sz="1200" dirty="0">
              <a:latin typeface="造字工房悦黑（非商用）常规体" pitchFamily="2" charset="-122"/>
              <a:ea typeface="造字工房悦黑（非商用）常规体" pitchFamily="2" charset="-122"/>
              <a:cs typeface="造字工房悦黑体验版细体"/>
            </a:endParaRPr>
          </a:p>
        </p:txBody>
      </p:sp>
      <p:sp>
        <p:nvSpPr>
          <p:cNvPr id="57" name="文本框 56">
            <a:extLst>
              <a:ext uri="{FF2B5EF4-FFF2-40B4-BE49-F238E27FC236}">
                <a16:creationId xmlns:a16="http://schemas.microsoft.com/office/drawing/2014/main" id="{F455B6B7-AFE7-4422-ADAD-4A74BAD8BED8}"/>
              </a:ext>
            </a:extLst>
          </p:cNvPr>
          <p:cNvSpPr txBox="1">
            <a:spLocks noChangeArrowheads="1"/>
          </p:cNvSpPr>
          <p:nvPr/>
        </p:nvSpPr>
        <p:spPr bwMode="auto">
          <a:xfrm>
            <a:off x="6615078" y="3530159"/>
            <a:ext cx="4371222" cy="2123658"/>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夏昌灏 </a:t>
            </a:r>
            <a:r>
              <a:rPr lang="en-US" altLang="zh-CN" dirty="0">
                <a:latin typeface="微软雅黑" panose="020B0503020204020204" pitchFamily="34" charset="-122"/>
                <a:ea typeface="微软雅黑" panose="020B0503020204020204" pitchFamily="34" charset="-122"/>
              </a:rPr>
              <a:t>87</a:t>
            </a:r>
          </a:p>
          <a:p>
            <a:pPr>
              <a:lnSpc>
                <a:spcPct val="150000"/>
              </a:lnSpc>
            </a:pPr>
            <a:r>
              <a:rPr lang="en-US" altLang="zh-CN" dirty="0">
                <a:latin typeface="微软雅黑" panose="020B0503020204020204" pitchFamily="34" charset="-122"/>
                <a:ea typeface="微软雅黑" panose="020B0503020204020204" pitchFamily="34" charset="-122"/>
              </a:rPr>
              <a:t>PPT</a:t>
            </a:r>
            <a:r>
              <a:rPr lang="zh-CN" altLang="en-US" dirty="0">
                <a:latin typeface="微软雅黑" panose="020B0503020204020204" pitchFamily="34" charset="-122"/>
                <a:ea typeface="微软雅黑" panose="020B0503020204020204" pitchFamily="34" charset="-122"/>
              </a:rPr>
              <a:t>制作，</a:t>
            </a: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管理员部分，界面原型（</a:t>
            </a:r>
            <a:r>
              <a:rPr lang="en-US" altLang="zh-CN" dirty="0">
                <a:latin typeface="微软雅黑" panose="020B0503020204020204" pitchFamily="34" charset="-122"/>
                <a:ea typeface="微软雅黑" panose="020B0503020204020204" pitchFamily="34" charset="-122"/>
              </a:rPr>
              <a:t>web</a:t>
            </a:r>
            <a:r>
              <a:rPr lang="zh-CN" altLang="en-US" dirty="0">
                <a:latin typeface="微软雅黑" panose="020B0503020204020204" pitchFamily="34" charset="-122"/>
                <a:ea typeface="微软雅黑" panose="020B0503020204020204" pitchFamily="34" charset="-122"/>
              </a:rPr>
              <a:t>端），任务分配审核，优先级打分计算，</a:t>
            </a:r>
            <a:r>
              <a:rPr lang="en-US" altLang="zh-CN" dirty="0">
                <a:latin typeface="微软雅黑" panose="020B0503020204020204" pitchFamily="34" charset="-122"/>
                <a:ea typeface="微软雅黑" panose="020B0503020204020204" pitchFamily="34" charset="-122"/>
              </a:rPr>
              <a:t>JAD</a:t>
            </a:r>
            <a:r>
              <a:rPr lang="zh-CN" altLang="en-US" dirty="0">
                <a:latin typeface="微软雅黑" panose="020B0503020204020204" pitchFamily="34" charset="-122"/>
                <a:ea typeface="微软雅黑" panose="020B0503020204020204" pitchFamily="34" charset="-122"/>
              </a:rPr>
              <a:t>主持</a:t>
            </a:r>
            <a:endParaRPr lang="en-US" altLang="zh-CN" dirty="0">
              <a:latin typeface="微软雅黑" panose="020B0503020204020204" pitchFamily="34" charset="-122"/>
              <a:ea typeface="微软雅黑" panose="020B0503020204020204" pitchFamily="34" charset="-122"/>
            </a:endParaRPr>
          </a:p>
          <a:p>
            <a:endParaRPr lang="en-US" altLang="zh-CN" sz="1200" dirty="0">
              <a:latin typeface="造字工房悦黑（非商用）常规体" pitchFamily="2" charset="-122"/>
              <a:ea typeface="造字工房悦黑（非商用）常规体" pitchFamily="2" charset="-122"/>
              <a:cs typeface="造字工房悦黑体验版细体"/>
            </a:endParaRPr>
          </a:p>
        </p:txBody>
      </p:sp>
      <p:sp>
        <p:nvSpPr>
          <p:cNvPr id="58" name="文本框 57">
            <a:extLst>
              <a:ext uri="{FF2B5EF4-FFF2-40B4-BE49-F238E27FC236}">
                <a16:creationId xmlns:a16="http://schemas.microsoft.com/office/drawing/2014/main" id="{89CCF3F8-CFF3-4052-ACF0-3A0FED9C2646}"/>
              </a:ext>
            </a:extLst>
          </p:cNvPr>
          <p:cNvSpPr txBox="1">
            <a:spLocks noChangeArrowheads="1"/>
          </p:cNvSpPr>
          <p:nvPr/>
        </p:nvSpPr>
        <p:spPr bwMode="auto">
          <a:xfrm>
            <a:off x="1747206" y="3111024"/>
            <a:ext cx="3829717" cy="1767856"/>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李俊 </a:t>
            </a:r>
            <a:r>
              <a:rPr lang="en-US" altLang="zh-CN" dirty="0">
                <a:latin typeface="微软雅黑" panose="020B0503020204020204" pitchFamily="34" charset="-122"/>
                <a:ea typeface="微软雅黑" panose="020B0503020204020204" pitchFamily="34" charset="-122"/>
              </a:rPr>
              <a:t>88</a:t>
            </a:r>
          </a:p>
          <a:p>
            <a:pPr>
              <a:lnSpc>
                <a:spcPct val="150000"/>
              </a:lnSpc>
            </a:pP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教师部分，数据字典</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引言，综合描述，系统特性</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sz="1200" dirty="0">
              <a:latin typeface="造字工房悦黑（非商用）常规体" pitchFamily="2" charset="-122"/>
              <a:ea typeface="造字工房悦黑（非商用）常规体" pitchFamily="2" charset="-122"/>
              <a:cs typeface="造字工房悦黑体验版细体"/>
            </a:endParaRPr>
          </a:p>
        </p:txBody>
      </p:sp>
      <p:sp>
        <p:nvSpPr>
          <p:cNvPr id="59" name="文本框 58">
            <a:extLst>
              <a:ext uri="{FF2B5EF4-FFF2-40B4-BE49-F238E27FC236}">
                <a16:creationId xmlns:a16="http://schemas.microsoft.com/office/drawing/2014/main" id="{233C8B86-DEC7-43E6-89B5-56FFA4C9B0F7}"/>
              </a:ext>
            </a:extLst>
          </p:cNvPr>
          <p:cNvSpPr txBox="1">
            <a:spLocks noChangeArrowheads="1"/>
          </p:cNvSpPr>
          <p:nvPr/>
        </p:nvSpPr>
        <p:spPr bwMode="auto">
          <a:xfrm>
            <a:off x="1638857" y="4829556"/>
            <a:ext cx="3287706" cy="1708160"/>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黄浩峰 </a:t>
            </a:r>
            <a:r>
              <a:rPr lang="en-US" altLang="zh-CN" dirty="0">
                <a:latin typeface="微软雅黑" panose="020B0503020204020204" pitchFamily="34" charset="-122"/>
                <a:ea typeface="微软雅黑" panose="020B0503020204020204" pitchFamily="34" charset="-122"/>
              </a:rPr>
              <a:t>84</a:t>
            </a:r>
          </a:p>
          <a:p>
            <a:pPr>
              <a:lnSpc>
                <a:spcPct val="150000"/>
              </a:lnSpc>
            </a:pP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学生部分，通用部分。系统运行环境，愿景文档</a:t>
            </a:r>
            <a:endParaRPr lang="en-US" altLang="zh-CN" dirty="0">
              <a:latin typeface="微软雅黑" panose="020B0503020204020204" pitchFamily="34" charset="-122"/>
              <a:ea typeface="微软雅黑" panose="020B0503020204020204" pitchFamily="34" charset="-122"/>
            </a:endParaRPr>
          </a:p>
          <a:p>
            <a:endParaRPr lang="en-US" altLang="zh-CN" sz="1200" dirty="0">
              <a:latin typeface="造字工房悦黑（非商用）常规体" pitchFamily="2" charset="-122"/>
              <a:ea typeface="造字工房悦黑（非商用）常规体" pitchFamily="2" charset="-122"/>
              <a:cs typeface="造字工房悦黑体验版细体"/>
            </a:endParaRPr>
          </a:p>
        </p:txBody>
      </p:sp>
      <p:sp>
        <p:nvSpPr>
          <p:cNvPr id="3" name="文本框 2">
            <a:extLst>
              <a:ext uri="{FF2B5EF4-FFF2-40B4-BE49-F238E27FC236}">
                <a16:creationId xmlns:a16="http://schemas.microsoft.com/office/drawing/2014/main" id="{A42C53C0-6194-4403-96DD-82DAE94869F8}"/>
              </a:ext>
            </a:extLst>
          </p:cNvPr>
          <p:cNvSpPr txBox="1"/>
          <p:nvPr/>
        </p:nvSpPr>
        <p:spPr>
          <a:xfrm>
            <a:off x="6361299" y="6021590"/>
            <a:ext cx="3760388" cy="369332"/>
          </a:xfrm>
          <a:prstGeom prst="rect">
            <a:avLst/>
          </a:prstGeom>
          <a:noFill/>
        </p:spPr>
        <p:txBody>
          <a:bodyPr wrap="none" rtlCol="0">
            <a:spAutoFit/>
          </a:bodyPr>
          <a:lstStyle/>
          <a:p>
            <a:r>
              <a:rPr lang="zh-CN" altLang="en-US" b="1" dirty="0">
                <a:solidFill>
                  <a:srgbClr val="FF0000"/>
                </a:solidFill>
              </a:rPr>
              <a:t>详细分数：</a:t>
            </a:r>
            <a:r>
              <a:rPr lang="en-US" altLang="zh-CN" b="1" dirty="0">
                <a:solidFill>
                  <a:srgbClr val="FF0000"/>
                </a:solidFill>
              </a:rPr>
              <a:t>master-</a:t>
            </a:r>
            <a:r>
              <a:rPr lang="zh-CN" altLang="en-US" b="1" dirty="0">
                <a:solidFill>
                  <a:srgbClr val="FF0000"/>
                </a:solidFill>
              </a:rPr>
              <a:t>非受控文档</a:t>
            </a:r>
            <a:r>
              <a:rPr lang="en-US" altLang="zh-CN" b="1" dirty="0">
                <a:solidFill>
                  <a:srgbClr val="FF0000"/>
                </a:solidFill>
              </a:rPr>
              <a:t>-</a:t>
            </a:r>
            <a:r>
              <a:rPr lang="zh-CN" altLang="en-US" b="1" dirty="0">
                <a:solidFill>
                  <a:srgbClr val="FF0000"/>
                </a:solidFill>
              </a:rPr>
              <a:t>绩效</a:t>
            </a:r>
          </a:p>
        </p:txBody>
      </p:sp>
    </p:spTree>
    <p:extLst>
      <p:ext uri="{BB962C8B-B14F-4D97-AF65-F5344CB8AC3E}">
        <p14:creationId xmlns:p14="http://schemas.microsoft.com/office/powerpoint/2010/main" val="42751835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8831" y="2215445"/>
            <a:ext cx="5285801" cy="2123654"/>
          </a:xfrm>
          <a:prstGeom prst="rect">
            <a:avLst/>
          </a:prstGeom>
          <a:noFill/>
        </p:spPr>
        <p:txBody>
          <a:bodyPr wrap="square" lIns="91436" tIns="45718" rIns="91436" bIns="45718" rtlCol="0">
            <a:spAutoFit/>
          </a:bodyPr>
          <a:lstStyle/>
          <a:p>
            <a:pPr algn="ctr"/>
            <a:r>
              <a:rPr kumimoji="1" lang="en-US" altLang="zh-CN" sz="6600" b="1" dirty="0">
                <a:solidFill>
                  <a:schemeClr val="bg1"/>
                </a:solidFill>
              </a:rPr>
              <a:t>THANK</a:t>
            </a:r>
          </a:p>
          <a:p>
            <a:pPr algn="ctr"/>
            <a:r>
              <a:rPr kumimoji="1" lang="en-US" altLang="zh-CN" sz="6600" b="1" dirty="0">
                <a:solidFill>
                  <a:schemeClr val="bg1"/>
                </a:solidFill>
              </a:rPr>
              <a:t>YOU!</a:t>
            </a:r>
            <a:endParaRPr kumimoji="1" lang="zh-CN" altLang="en-US" sz="6600" b="1" dirty="0">
              <a:solidFill>
                <a:schemeClr val="bg1"/>
              </a:solidFill>
            </a:endParaRPr>
          </a:p>
        </p:txBody>
      </p:sp>
      <p:sp>
        <p:nvSpPr>
          <p:cNvPr id="5" name="文本框 4"/>
          <p:cNvSpPr txBox="1"/>
          <p:nvPr/>
        </p:nvSpPr>
        <p:spPr>
          <a:xfrm>
            <a:off x="4847213" y="4559176"/>
            <a:ext cx="2524594" cy="338550"/>
          </a:xfrm>
          <a:prstGeom prst="rect">
            <a:avLst/>
          </a:prstGeom>
          <a:noFill/>
        </p:spPr>
        <p:txBody>
          <a:bodyPr wrap="none" lIns="91436" tIns="45718" rIns="91436" bIns="45718" rtlCol="0">
            <a:spAutoFit/>
          </a:bodyPr>
          <a:lstStyle/>
          <a:p>
            <a:r>
              <a:rPr kumimoji="1" lang="en-US" altLang="zh-CN" sz="1600" dirty="0">
                <a:solidFill>
                  <a:schemeClr val="bg1"/>
                </a:solidFill>
              </a:rPr>
              <a:t>Business summary template</a:t>
            </a:r>
            <a:endParaRPr kumimoji="1" lang="zh-CN" altLang="en-US" sz="1600" dirty="0">
              <a:solidFill>
                <a:schemeClr val="bg1"/>
              </a:solidFill>
            </a:endParaRPr>
          </a:p>
        </p:txBody>
      </p:sp>
      <p:sp>
        <p:nvSpPr>
          <p:cNvPr id="6" name="矩形 5"/>
          <p:cNvSpPr/>
          <p:nvPr/>
        </p:nvSpPr>
        <p:spPr>
          <a:xfrm>
            <a:off x="3288912" y="1866900"/>
            <a:ext cx="5645640"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70513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420983" y="302450"/>
            <a:ext cx="4365911" cy="362404"/>
          </a:xfrm>
        </p:spPr>
        <p:txBody>
          <a:bodyPr/>
          <a:lstStyle/>
          <a:p>
            <a:r>
              <a:rPr kumimoji="1" lang="zh-CN" altLang="en-US" sz="4000" dirty="0">
                <a:latin typeface="Century Gothic"/>
              </a:rPr>
              <a:t>用户群分类</a:t>
            </a:r>
            <a:endParaRPr kumimoji="1" lang="en-US" altLang="zh-CN" sz="4000" dirty="0">
              <a:latin typeface="Century Gothic"/>
            </a:endParaRPr>
          </a:p>
        </p:txBody>
      </p:sp>
      <p:graphicFrame>
        <p:nvGraphicFramePr>
          <p:cNvPr id="5" name="表格 4">
            <a:extLst>
              <a:ext uri="{FF2B5EF4-FFF2-40B4-BE49-F238E27FC236}">
                <a16:creationId xmlns:a16="http://schemas.microsoft.com/office/drawing/2014/main" id="{69EA9F5D-4D5B-4492-9663-3EC25F661954}"/>
              </a:ext>
            </a:extLst>
          </p:cNvPr>
          <p:cNvGraphicFramePr>
            <a:graphicFrameLocks noGrp="1"/>
          </p:cNvGraphicFramePr>
          <p:nvPr>
            <p:extLst>
              <p:ext uri="{D42A27DB-BD31-4B8C-83A1-F6EECF244321}">
                <p14:modId xmlns:p14="http://schemas.microsoft.com/office/powerpoint/2010/main" val="1933968530"/>
              </p:ext>
            </p:extLst>
          </p:nvPr>
        </p:nvGraphicFramePr>
        <p:xfrm>
          <a:off x="105266" y="1282046"/>
          <a:ext cx="11981468" cy="5273504"/>
        </p:xfrm>
        <a:graphic>
          <a:graphicData uri="http://schemas.openxmlformats.org/drawingml/2006/table">
            <a:tbl>
              <a:tblPr firstRow="1" firstCol="1" bandRow="1">
                <a:tableStyleId>{E8034E78-7F5D-4C2E-B375-FC64B27BC917}</a:tableStyleId>
              </a:tblPr>
              <a:tblGrid>
                <a:gridCol w="2070627">
                  <a:extLst>
                    <a:ext uri="{9D8B030D-6E8A-4147-A177-3AD203B41FA5}">
                      <a16:colId xmlns:a16="http://schemas.microsoft.com/office/drawing/2014/main" val="4076709749"/>
                    </a:ext>
                  </a:extLst>
                </a:gridCol>
                <a:gridCol w="2477710">
                  <a:extLst>
                    <a:ext uri="{9D8B030D-6E8A-4147-A177-3AD203B41FA5}">
                      <a16:colId xmlns:a16="http://schemas.microsoft.com/office/drawing/2014/main" val="2333398885"/>
                    </a:ext>
                  </a:extLst>
                </a:gridCol>
                <a:gridCol w="7433131">
                  <a:extLst>
                    <a:ext uri="{9D8B030D-6E8A-4147-A177-3AD203B41FA5}">
                      <a16:colId xmlns:a16="http://schemas.microsoft.com/office/drawing/2014/main" val="150246415"/>
                    </a:ext>
                  </a:extLst>
                </a:gridCol>
              </a:tblGrid>
              <a:tr h="650862">
                <a:tc>
                  <a:txBody>
                    <a:bodyPr/>
                    <a:lstStyle/>
                    <a:p>
                      <a:pPr marL="0" algn="just" defTabSz="914400" rtl="0" eaLnBrk="1" latinLnBrk="0" hangingPunct="1">
                        <a:lnSpc>
                          <a:spcPct val="107000"/>
                        </a:lnSpc>
                        <a:spcAft>
                          <a:spcPts val="0"/>
                        </a:spcAft>
                      </a:pPr>
                      <a:r>
                        <a:rPr lang="zh-CN" altLang="en-US" sz="2800" kern="100" dirty="0">
                          <a:effectLst/>
                        </a:rPr>
                        <a:t>用户群分类</a:t>
                      </a:r>
                      <a:endParaRPr lang="zh-CN" altLang="en-US" sz="2800" b="1" kern="100" dirty="0">
                        <a:solidFill>
                          <a:schemeClr val="dk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kern="100" dirty="0">
                          <a:effectLst/>
                        </a:rPr>
                        <a:t>用户角色</a:t>
                      </a:r>
                      <a:endParaRPr lang="zh-CN" altLang="en-US" sz="2800" b="1" kern="100" dirty="0">
                        <a:solidFill>
                          <a:schemeClr val="dk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kern="100">
                          <a:effectLst/>
                        </a:rPr>
                        <a:t>用户描述</a:t>
                      </a:r>
                      <a:endParaRPr lang="zh-CN" altLang="en-US" sz="2800" b="1" kern="1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2367891332"/>
                  </a:ext>
                </a:extLst>
              </a:tr>
              <a:tr h="650862">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客户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项目发起人</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a:solidFill>
                            <a:schemeClr val="tx1"/>
                          </a:solidFill>
                          <a:effectLst/>
                        </a:rPr>
                        <a:t>本项目的项目发起人</a:t>
                      </a:r>
                      <a:endParaRPr lang="zh-CN" altLang="en-US" sz="2800" b="1" kern="1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79071977"/>
                  </a:ext>
                </a:extLst>
              </a:tr>
              <a:tr h="650862">
                <a:tc rowSpan="4">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直接用户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教师用户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软件工程系列课程授课教师</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18476498"/>
                  </a:ext>
                </a:extLst>
              </a:tr>
              <a:tr h="650862">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学生用户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正在参与软件工程系列课程的学生</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647461391"/>
                  </a:ext>
                </a:extLst>
              </a:tr>
              <a:tr h="1335028">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游客用户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对软件工程系列课程有兴趣的学生或者其他人员</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801050885"/>
                  </a:ext>
                </a:extLst>
              </a:tr>
              <a:tr h="1335028">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a:solidFill>
                            <a:schemeClr val="tx1"/>
                          </a:solidFill>
                          <a:effectLst/>
                        </a:rPr>
                        <a:t>管理员用户</a:t>
                      </a:r>
                      <a:endParaRPr lang="zh-CN" altLang="en-US" sz="2800" b="1" kern="10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负责网站维护、用户信息管理、交流区内容审核管理的人员</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002162978"/>
                  </a:ext>
                </a:extLst>
              </a:tr>
            </a:tbl>
          </a:graphicData>
        </a:graphic>
      </p:graphicFrame>
    </p:spTree>
    <p:extLst>
      <p:ext uri="{BB962C8B-B14F-4D97-AF65-F5344CB8AC3E}">
        <p14:creationId xmlns:p14="http://schemas.microsoft.com/office/powerpoint/2010/main" val="2861565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420983" y="302450"/>
            <a:ext cx="4365911" cy="362404"/>
          </a:xfrm>
        </p:spPr>
        <p:txBody>
          <a:bodyPr/>
          <a:lstStyle/>
          <a:p>
            <a:r>
              <a:rPr kumimoji="1" lang="zh-CN" altLang="en-US" sz="4000" dirty="0">
                <a:latin typeface="Century Gothic"/>
              </a:rPr>
              <a:t>用户群分类</a:t>
            </a:r>
            <a:endParaRPr kumimoji="1" lang="en-US" altLang="zh-CN" sz="4000" dirty="0">
              <a:latin typeface="Century Gothic"/>
            </a:endParaRPr>
          </a:p>
        </p:txBody>
      </p:sp>
      <p:graphicFrame>
        <p:nvGraphicFramePr>
          <p:cNvPr id="12" name="表格 11">
            <a:extLst>
              <a:ext uri="{FF2B5EF4-FFF2-40B4-BE49-F238E27FC236}">
                <a16:creationId xmlns:a16="http://schemas.microsoft.com/office/drawing/2014/main" id="{7CD37F13-3F95-49AF-A653-93FAC7E2B61E}"/>
              </a:ext>
            </a:extLst>
          </p:cNvPr>
          <p:cNvGraphicFramePr>
            <a:graphicFrameLocks noGrp="1"/>
          </p:cNvGraphicFramePr>
          <p:nvPr>
            <p:extLst>
              <p:ext uri="{D42A27DB-BD31-4B8C-83A1-F6EECF244321}">
                <p14:modId xmlns:p14="http://schemas.microsoft.com/office/powerpoint/2010/main" val="2504207821"/>
              </p:ext>
            </p:extLst>
          </p:nvPr>
        </p:nvGraphicFramePr>
        <p:xfrm>
          <a:off x="0" y="1122054"/>
          <a:ext cx="12191999" cy="5355810"/>
        </p:xfrm>
        <a:graphic>
          <a:graphicData uri="http://schemas.openxmlformats.org/drawingml/2006/table">
            <a:tbl>
              <a:tblPr>
                <a:tableStyleId>{5C22544A-7EE6-4342-B048-85BDC9FD1C3A}</a:tableStyleId>
              </a:tblPr>
              <a:tblGrid>
                <a:gridCol w="1513055">
                  <a:extLst>
                    <a:ext uri="{9D8B030D-6E8A-4147-A177-3AD203B41FA5}">
                      <a16:colId xmlns:a16="http://schemas.microsoft.com/office/drawing/2014/main" val="2981154294"/>
                    </a:ext>
                  </a:extLst>
                </a:gridCol>
                <a:gridCol w="1582826">
                  <a:extLst>
                    <a:ext uri="{9D8B030D-6E8A-4147-A177-3AD203B41FA5}">
                      <a16:colId xmlns:a16="http://schemas.microsoft.com/office/drawing/2014/main" val="3133646815"/>
                    </a:ext>
                  </a:extLst>
                </a:gridCol>
                <a:gridCol w="1247656">
                  <a:extLst>
                    <a:ext uri="{9D8B030D-6E8A-4147-A177-3AD203B41FA5}">
                      <a16:colId xmlns:a16="http://schemas.microsoft.com/office/drawing/2014/main" val="2101918957"/>
                    </a:ext>
                  </a:extLst>
                </a:gridCol>
                <a:gridCol w="4161586">
                  <a:extLst>
                    <a:ext uri="{9D8B030D-6E8A-4147-A177-3AD203B41FA5}">
                      <a16:colId xmlns:a16="http://schemas.microsoft.com/office/drawing/2014/main" val="3317419439"/>
                    </a:ext>
                  </a:extLst>
                </a:gridCol>
                <a:gridCol w="3686876">
                  <a:extLst>
                    <a:ext uri="{9D8B030D-6E8A-4147-A177-3AD203B41FA5}">
                      <a16:colId xmlns:a16="http://schemas.microsoft.com/office/drawing/2014/main" val="3026448373"/>
                    </a:ext>
                  </a:extLst>
                </a:gridCol>
              </a:tblGrid>
              <a:tr h="333382">
                <a:tc>
                  <a:txBody>
                    <a:bodyPr/>
                    <a:lstStyle/>
                    <a:p>
                      <a:pPr algn="just">
                        <a:spcAft>
                          <a:spcPts val="0"/>
                        </a:spcAft>
                      </a:pPr>
                      <a:r>
                        <a:rPr lang="zh-CN" sz="1800" b="1" kern="100" dirty="0">
                          <a:effectLst/>
                        </a:rPr>
                        <a:t>用户类</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用户代表</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用户分类</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理由</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职责</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1463426074"/>
                  </a:ext>
                </a:extLst>
              </a:tr>
              <a:tr h="1777958">
                <a:tc>
                  <a:txBody>
                    <a:bodyPr/>
                    <a:lstStyle/>
                    <a:p>
                      <a:pPr algn="just">
                        <a:spcAft>
                          <a:spcPts val="0"/>
                        </a:spcAft>
                      </a:pPr>
                      <a:r>
                        <a:rPr lang="zh-CN" sz="1800" b="1" kern="100">
                          <a:effectLst/>
                        </a:rPr>
                        <a:t>教师用户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杨枨老师</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altLang="en-US" sz="1800" b="1" kern="100" dirty="0">
                          <a:effectLst/>
                        </a:rPr>
                        <a:t>直接</a:t>
                      </a:r>
                      <a:r>
                        <a:rPr lang="zh-CN" sz="1800" b="1" kern="100" dirty="0">
                          <a:effectLst/>
                        </a:rPr>
                        <a:t>用户</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项目由杨枨老师布置，杨枨老师做教师用户代表可以清楚的反应教师用户的需求</a:t>
                      </a:r>
                      <a:r>
                        <a:rPr lang="zh-CN" altLang="en-US" sz="1800" b="1" kern="100" dirty="0">
                          <a:effectLst/>
                        </a:rPr>
                        <a:t>。</a:t>
                      </a:r>
                      <a:r>
                        <a:rPr lang="zh-CN" sz="1800" b="1" kern="100" dirty="0">
                          <a:effectLst/>
                        </a:rPr>
                        <a:t>且杨枨老师作为《软件工程基础》《软件需求》</a:t>
                      </a:r>
                      <a:r>
                        <a:rPr lang="en-US" altLang="zh-CN" sz="1800" b="1" kern="100" dirty="0">
                          <a:effectLst/>
                        </a:rPr>
                        <a:t>2</a:t>
                      </a:r>
                      <a:r>
                        <a:rPr lang="zh-CN" sz="1800" b="1" kern="100" dirty="0">
                          <a:effectLst/>
                        </a:rPr>
                        <a:t>门课的教师，对该教学辅助网站的部分功能有较高的发言权，故能清晰反映教师需求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审查用户类文档，提出修改意见；</a:t>
                      </a:r>
                    </a:p>
                    <a:p>
                      <a:pPr algn="just">
                        <a:spcAft>
                          <a:spcPts val="0"/>
                        </a:spcAft>
                      </a:pPr>
                      <a:r>
                        <a:rPr lang="zh-CN" sz="1800" b="1" kern="100" dirty="0">
                          <a:effectLst/>
                        </a:rPr>
                        <a:t>提出或修改教师需求</a:t>
                      </a:r>
                    </a:p>
                    <a:p>
                      <a:pPr algn="just">
                        <a:spcAft>
                          <a:spcPts val="0"/>
                        </a:spcAft>
                      </a:pPr>
                      <a:r>
                        <a:rPr lang="zh-CN" sz="1800" b="1" kern="100" dirty="0">
                          <a:effectLst/>
                        </a:rPr>
                        <a:t>为该项目教师端界面原型提出意见；</a:t>
                      </a:r>
                    </a:p>
                    <a:p>
                      <a:pPr algn="just">
                        <a:spcAft>
                          <a:spcPts val="0"/>
                        </a:spcAft>
                      </a:pPr>
                      <a:r>
                        <a:rPr lang="zh-CN" sz="1800" b="1" kern="100" dirty="0">
                          <a:effectLst/>
                        </a:rPr>
                        <a:t>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532074756"/>
                  </a:ext>
                </a:extLst>
              </a:tr>
              <a:tr h="1142293">
                <a:tc>
                  <a:txBody>
                    <a:bodyPr/>
                    <a:lstStyle/>
                    <a:p>
                      <a:pPr algn="just">
                        <a:spcAft>
                          <a:spcPts val="0"/>
                        </a:spcAft>
                      </a:pPr>
                      <a:r>
                        <a:rPr lang="zh-CN" sz="1800" b="1" kern="100">
                          <a:effectLst/>
                        </a:rPr>
                        <a:t>学生用户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王飞钢</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直接用户</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该同学是软件工程</a:t>
                      </a:r>
                      <a:r>
                        <a:rPr lang="en-US" sz="1800" b="1" kern="100" dirty="0">
                          <a:effectLst/>
                        </a:rPr>
                        <a:t>1602</a:t>
                      </a:r>
                      <a:r>
                        <a:rPr lang="zh-CN" sz="1800" b="1" kern="100" dirty="0">
                          <a:effectLst/>
                        </a:rPr>
                        <a:t>的学生，了解过这个项目能准确的反映学生用户对网站的需求，且约谈容易，访谈该学生有助于了解学生的需求。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提出或修改学生用户需求</a:t>
                      </a:r>
                    </a:p>
                    <a:p>
                      <a:pPr algn="just">
                        <a:spcAft>
                          <a:spcPts val="0"/>
                        </a:spcAft>
                      </a:pPr>
                      <a:r>
                        <a:rPr lang="zh-CN" sz="1800" b="1" kern="100" dirty="0">
                          <a:effectLst/>
                        </a:rPr>
                        <a:t>为该项目学生端界面原型提出意见；</a:t>
                      </a:r>
                    </a:p>
                    <a:p>
                      <a:pPr algn="just">
                        <a:spcAft>
                          <a:spcPts val="0"/>
                        </a:spcAft>
                      </a:pPr>
                      <a:r>
                        <a:rPr lang="zh-CN" sz="1800" b="1" kern="100" dirty="0">
                          <a:effectLst/>
                        </a:rPr>
                        <a:t>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1002621112"/>
                  </a:ext>
                </a:extLst>
              </a:tr>
              <a:tr h="959884">
                <a:tc>
                  <a:txBody>
                    <a:bodyPr/>
                    <a:lstStyle/>
                    <a:p>
                      <a:pPr algn="just">
                        <a:spcAft>
                          <a:spcPts val="0"/>
                        </a:spcAft>
                      </a:pPr>
                      <a:r>
                        <a:rPr lang="zh-CN" sz="1800" b="1" kern="100">
                          <a:effectLst/>
                        </a:rPr>
                        <a:t>游客</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altLang="en-US" sz="1800" b="1" kern="100" dirty="0">
                          <a:solidFill>
                            <a:schemeClr val="dk1"/>
                          </a:solidFill>
                          <a:effectLst/>
                          <a:latin typeface="+mn-lt"/>
                          <a:ea typeface="+mn-ea"/>
                          <a:cs typeface="+mn-cs"/>
                        </a:rPr>
                        <a:t>胡锦波</a:t>
                      </a:r>
                    </a:p>
                  </a:txBody>
                  <a:tcPr marL="58277" marR="58277" marT="0" marB="0"/>
                </a:tc>
                <a:tc>
                  <a:txBody>
                    <a:bodyPr/>
                    <a:lstStyle/>
                    <a:p>
                      <a:pPr algn="just">
                        <a:spcAft>
                          <a:spcPts val="0"/>
                        </a:spcAft>
                      </a:pPr>
                      <a:r>
                        <a:rPr lang="zh-CN" sz="1800" b="1" kern="100">
                          <a:effectLst/>
                        </a:rPr>
                        <a:t>直接用户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该代表为</a:t>
                      </a:r>
                      <a:r>
                        <a:rPr lang="zh-CN" altLang="en-US" sz="1800" b="1" kern="100" dirty="0">
                          <a:effectLst/>
                        </a:rPr>
                        <a:t>计算</a:t>
                      </a:r>
                      <a:r>
                        <a:rPr lang="zh-CN" sz="1800" b="1" kern="100" dirty="0">
                          <a:effectLst/>
                        </a:rPr>
                        <a:t>分院的学生，具有游客用户的特点，能为我们提供游客需求。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提出或修改游客需求</a:t>
                      </a:r>
                      <a:r>
                        <a:rPr lang="zh-CN" altLang="en-US" sz="1800" b="1" kern="100" dirty="0">
                          <a:effectLst/>
                        </a:rPr>
                        <a:t>，</a:t>
                      </a:r>
                      <a:r>
                        <a:rPr lang="zh-CN" sz="1800" b="1" kern="100" dirty="0">
                          <a:effectLst/>
                        </a:rPr>
                        <a:t>为该项目游客端界面原型提出意见；为修改和细化用例图、用例描述提出意见。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531858084"/>
                  </a:ext>
                </a:extLst>
              </a:tr>
              <a:tr h="1142293">
                <a:tc>
                  <a:txBody>
                    <a:bodyPr/>
                    <a:lstStyle/>
                    <a:p>
                      <a:pPr algn="just">
                        <a:spcAft>
                          <a:spcPts val="0"/>
                        </a:spcAft>
                      </a:pPr>
                      <a:r>
                        <a:rPr lang="zh-CN" sz="1800" b="1" kern="100">
                          <a:effectLst/>
                        </a:rPr>
                        <a:t>管理员</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陈尚辉</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直接用户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该用户代表为杨枨老师的研究生，有较高的学历和知识水平，熟悉本课程对应项目的开发，能给我们提供有效的管理员需求。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提出或修改管理员需求</a:t>
                      </a:r>
                    </a:p>
                    <a:p>
                      <a:pPr algn="just">
                        <a:spcAft>
                          <a:spcPts val="0"/>
                        </a:spcAft>
                      </a:pPr>
                      <a:r>
                        <a:rPr lang="zh-CN" sz="1800" b="1" kern="100" dirty="0">
                          <a:effectLst/>
                        </a:rPr>
                        <a:t>为该项目管理员端界面原型提出意见；为修改和细化用例图、用例描述提出意见。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11495760"/>
                  </a:ext>
                </a:extLst>
              </a:tr>
            </a:tbl>
          </a:graphicData>
        </a:graphic>
      </p:graphicFrame>
    </p:spTree>
    <p:extLst>
      <p:ext uri="{BB962C8B-B14F-4D97-AF65-F5344CB8AC3E}">
        <p14:creationId xmlns:p14="http://schemas.microsoft.com/office/powerpoint/2010/main" val="2962373734"/>
      </p:ext>
    </p:extLst>
  </p:cSld>
  <p:clrMapOvr>
    <a:masterClrMapping/>
  </p:clrMapOvr>
</p:sld>
</file>

<file path=ppt/theme/theme1.xml><?xml version="1.0" encoding="utf-8"?>
<a:theme xmlns:a="http://schemas.openxmlformats.org/drawingml/2006/main" name="清风素材 https://12sc.taobao.com">
  <a:themeElements>
    <a:clrScheme name="自定义 7">
      <a:dk1>
        <a:sysClr val="windowText" lastClr="000000"/>
      </a:dk1>
      <a:lt1>
        <a:sysClr val="window" lastClr="FFFFFF"/>
      </a:lt1>
      <a:dk2>
        <a:srgbClr val="44546A"/>
      </a:dk2>
      <a:lt2>
        <a:srgbClr val="E7E6E6"/>
      </a:lt2>
      <a:accent1>
        <a:srgbClr val="653607"/>
      </a:accent1>
      <a:accent2>
        <a:srgbClr val="5C003D"/>
      </a:accent2>
      <a:accent3>
        <a:srgbClr val="FFE7AB"/>
      </a:accent3>
      <a:accent4>
        <a:srgbClr val="FFC000"/>
      </a:accent4>
      <a:accent5>
        <a:srgbClr val="4472C4"/>
      </a:accent5>
      <a:accent6>
        <a:srgbClr val="70AD47"/>
      </a:accent6>
      <a:hlink>
        <a:srgbClr val="0563C1"/>
      </a:hlink>
      <a:folHlink>
        <a:srgbClr val="954F7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4571</Words>
  <Application>Microsoft Office PowerPoint</Application>
  <PresentationFormat>宽屏</PresentationFormat>
  <Paragraphs>1424</Paragraphs>
  <Slides>71</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71</vt:i4>
      </vt:variant>
    </vt:vector>
  </HeadingPairs>
  <TitlesOfParts>
    <vt:vector size="81" baseType="lpstr">
      <vt:lpstr>Microsoft JhengHei</vt:lpstr>
      <vt:lpstr>等线</vt:lpstr>
      <vt:lpstr>宋体</vt:lpstr>
      <vt:lpstr>微软雅黑</vt:lpstr>
      <vt:lpstr>造字工房悦黑（非商用）常规体</vt:lpstr>
      <vt:lpstr>Arial</vt:lpstr>
      <vt:lpstr>Calibri</vt:lpstr>
      <vt:lpstr>Century Gothic</vt:lpstr>
      <vt:lpstr>Times New Roman</vt:lpstr>
      <vt:lpstr>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大侠素材铺</dc:title>
  <dc:creator>大侠素材铺</dc:creator>
  <dc:description>大侠素材铺_x000d_
淘宝店：https://dxpu.taobao.com/</dc:description>
  <cp:lastModifiedBy>xch752</cp:lastModifiedBy>
  <cp:revision>98</cp:revision>
  <dcterms:created xsi:type="dcterms:W3CDTF">2015-08-18T05:03:53Z</dcterms:created>
  <dcterms:modified xsi:type="dcterms:W3CDTF">2019-01-12T15:47:50Z</dcterms:modified>
  <cp:category>https://dxpu.taobao.com/</cp:category>
</cp:coreProperties>
</file>